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430" r:id="rId2"/>
    <p:sldId id="431" r:id="rId3"/>
    <p:sldId id="432" r:id="rId4"/>
    <p:sldId id="443" r:id="rId5"/>
    <p:sldId id="433" r:id="rId6"/>
    <p:sldId id="435" r:id="rId7"/>
    <p:sldId id="441" r:id="rId8"/>
    <p:sldId id="520" r:id="rId9"/>
    <p:sldId id="521" r:id="rId10"/>
    <p:sldId id="523" r:id="rId11"/>
    <p:sldId id="514" r:id="rId12"/>
    <p:sldId id="522" r:id="rId13"/>
    <p:sldId id="519" r:id="rId14"/>
    <p:sldId id="500" r:id="rId15"/>
    <p:sldId id="503" r:id="rId16"/>
    <p:sldId id="504" r:id="rId17"/>
    <p:sldId id="505" r:id="rId18"/>
    <p:sldId id="507" r:id="rId19"/>
    <p:sldId id="511" r:id="rId20"/>
    <p:sldId id="291" r:id="rId21"/>
    <p:sldId id="528" r:id="rId22"/>
    <p:sldId id="529" r:id="rId23"/>
    <p:sldId id="448" r:id="rId24"/>
    <p:sldId id="466" r:id="rId25"/>
    <p:sldId id="524" r:id="rId26"/>
    <p:sldId id="395" r:id="rId27"/>
    <p:sldId id="396" r:id="rId28"/>
    <p:sldId id="397" r:id="rId29"/>
    <p:sldId id="406" r:id="rId30"/>
    <p:sldId id="426" r:id="rId31"/>
    <p:sldId id="416" r:id="rId32"/>
    <p:sldId id="428" r:id="rId33"/>
    <p:sldId id="469" r:id="rId34"/>
    <p:sldId id="471" r:id="rId35"/>
    <p:sldId id="526" r:id="rId36"/>
    <p:sldId id="379" r:id="rId37"/>
    <p:sldId id="390" r:id="rId38"/>
    <p:sldId id="42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7AB"/>
    <a:srgbClr val="184A84"/>
    <a:srgbClr val="194880"/>
    <a:srgbClr val="2468B9"/>
    <a:srgbClr val="2970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60" autoAdjust="0"/>
    <p:restoredTop sz="95872" autoAdjust="0"/>
  </p:normalViewPr>
  <p:slideViewPr>
    <p:cSldViewPr snapToGrid="0" snapToObjects="1">
      <p:cViewPr varScale="1">
        <p:scale>
          <a:sx n="123" d="100"/>
          <a:sy n="123" d="100"/>
        </p:scale>
        <p:origin x="208" y="24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115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BD8762-C6FF-2846-B0FA-D2DFA3044C0D}" type="datetimeFigureOut">
              <a:rPr lang="en-US" smtClean="0"/>
              <a:t>11/23/20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B4743-3C45-6747-831E-0776776A544D}" type="slidenum">
              <a:rPr lang="en-US" smtClean="0"/>
              <a:t>‹#›</a:t>
            </a:fld>
            <a:endParaRPr lang="en-US"/>
          </a:p>
        </p:txBody>
      </p:sp>
    </p:spTree>
    <p:extLst>
      <p:ext uri="{BB962C8B-B14F-4D97-AF65-F5344CB8AC3E}">
        <p14:creationId xmlns:p14="http://schemas.microsoft.com/office/powerpoint/2010/main" val="15512838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EB3955-A0C5-404E-9C5E-00E36B34EA50}" type="datetimeFigureOut">
              <a:rPr lang="en-US" smtClean="0"/>
              <a:t>11/23/20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5C0B0E-7BE3-0B46-85D0-5E2280FE3037}" type="slidenum">
              <a:rPr lang="en-US" smtClean="0"/>
              <a:t>‹#›</a:t>
            </a:fld>
            <a:endParaRPr lang="en-US"/>
          </a:p>
        </p:txBody>
      </p:sp>
    </p:spTree>
    <p:extLst>
      <p:ext uri="{BB962C8B-B14F-4D97-AF65-F5344CB8AC3E}">
        <p14:creationId xmlns:p14="http://schemas.microsoft.com/office/powerpoint/2010/main" val="33575543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ved=2ahUKEwjR7dfIs9jqAhWRYDUKHZOMC9IQFjAAegQIARAC&amp;url=https%3A%2F%2Fwww.epa.gov%2Fcsapr&amp;usg=AOvVaw1-D-5LTejikqOX3WbF1iX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zh-CN">
              <a:latin typeface="Calibri" charset="0"/>
              <a:ea typeface="宋体" charset="0"/>
              <a:cs typeface="宋体" charset="0"/>
            </a:endParaRPr>
          </a:p>
        </p:txBody>
      </p:sp>
      <p:sp>
        <p:nvSpPr>
          <p:cNvPr id="215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29057" indent="-280406" eaLnBrk="0" hangingPunct="0">
              <a:defRPr sz="2400">
                <a:solidFill>
                  <a:schemeClr val="tx1"/>
                </a:solidFill>
                <a:latin typeface="Arial" charset="0"/>
                <a:ea typeface="ＭＳ Ｐゴシック" charset="0"/>
              </a:defRPr>
            </a:lvl2pPr>
            <a:lvl3pPr marL="1121626" indent="-224325" eaLnBrk="0" hangingPunct="0">
              <a:defRPr sz="2400">
                <a:solidFill>
                  <a:schemeClr val="tx1"/>
                </a:solidFill>
                <a:latin typeface="Arial" charset="0"/>
                <a:ea typeface="ＭＳ Ｐゴシック" charset="0"/>
              </a:defRPr>
            </a:lvl3pPr>
            <a:lvl4pPr marL="1570276" indent="-224325" eaLnBrk="0" hangingPunct="0">
              <a:defRPr sz="2400">
                <a:solidFill>
                  <a:schemeClr val="tx1"/>
                </a:solidFill>
                <a:latin typeface="Arial" charset="0"/>
                <a:ea typeface="ＭＳ Ｐゴシック" charset="0"/>
              </a:defRPr>
            </a:lvl4pPr>
            <a:lvl5pPr marL="2018927" indent="-224325" eaLnBrk="0" hangingPunct="0">
              <a:defRPr sz="2400">
                <a:solidFill>
                  <a:schemeClr val="tx1"/>
                </a:solidFill>
                <a:latin typeface="Arial" charset="0"/>
                <a:ea typeface="ＭＳ Ｐゴシック" charset="0"/>
              </a:defRPr>
            </a:lvl5pPr>
            <a:lvl6pPr marL="2467577" indent="-224325" eaLnBrk="0" fontAlgn="base" hangingPunct="0">
              <a:spcBef>
                <a:spcPct val="0"/>
              </a:spcBef>
              <a:spcAft>
                <a:spcPct val="0"/>
              </a:spcAft>
              <a:defRPr sz="2400">
                <a:solidFill>
                  <a:schemeClr val="tx1"/>
                </a:solidFill>
                <a:latin typeface="Arial" charset="0"/>
                <a:ea typeface="ＭＳ Ｐゴシック" charset="0"/>
              </a:defRPr>
            </a:lvl6pPr>
            <a:lvl7pPr marL="2916227" indent="-224325" eaLnBrk="0" fontAlgn="base" hangingPunct="0">
              <a:spcBef>
                <a:spcPct val="0"/>
              </a:spcBef>
              <a:spcAft>
                <a:spcPct val="0"/>
              </a:spcAft>
              <a:defRPr sz="2400">
                <a:solidFill>
                  <a:schemeClr val="tx1"/>
                </a:solidFill>
                <a:latin typeface="Arial" charset="0"/>
                <a:ea typeface="ＭＳ Ｐゴシック" charset="0"/>
              </a:defRPr>
            </a:lvl7pPr>
            <a:lvl8pPr marL="3364878" indent="-224325" eaLnBrk="0" fontAlgn="base" hangingPunct="0">
              <a:spcBef>
                <a:spcPct val="0"/>
              </a:spcBef>
              <a:spcAft>
                <a:spcPct val="0"/>
              </a:spcAft>
              <a:defRPr sz="2400">
                <a:solidFill>
                  <a:schemeClr val="tx1"/>
                </a:solidFill>
                <a:latin typeface="Arial" charset="0"/>
                <a:ea typeface="ＭＳ Ｐゴシック" charset="0"/>
              </a:defRPr>
            </a:lvl8pPr>
            <a:lvl9pPr marL="3813528" indent="-22432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28F0920-2739-F243-A271-71BACBB4EA96}" type="slidenum">
              <a:rPr lang="en-US" altLang="zh-CN" sz="1200">
                <a:ea typeface="宋体" charset="0"/>
                <a:cs typeface="宋体" charset="0"/>
              </a:rPr>
              <a:pPr eaLnBrk="1" hangingPunct="1"/>
              <a:t>15</a:t>
            </a:fld>
            <a:endParaRPr lang="en-US" altLang="zh-CN" sz="1200">
              <a:ea typeface="宋体" charset="0"/>
              <a:cs typeface="宋体"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tLang="zh-CN" sz="1200" b="1" dirty="0">
              <a:solidFill>
                <a:schemeClr val="tx2"/>
              </a:solidFill>
              <a:ea typeface="宋体" charset="0"/>
              <a:cs typeface="宋体" charset="0"/>
            </a:endParaRPr>
          </a:p>
          <a:p>
            <a:endParaRPr lang="en-US" dirty="0"/>
          </a:p>
        </p:txBody>
      </p:sp>
      <p:sp>
        <p:nvSpPr>
          <p:cNvPr id="4" name="Slide Number Placeholder 3"/>
          <p:cNvSpPr>
            <a:spLocks noGrp="1"/>
          </p:cNvSpPr>
          <p:nvPr>
            <p:ph type="sldNum" sz="quarter" idx="10"/>
          </p:nvPr>
        </p:nvSpPr>
        <p:spPr/>
        <p:txBody>
          <a:bodyPr/>
          <a:lstStyle/>
          <a:p>
            <a:fld id="{0E5C0B0E-7BE3-0B46-85D0-5E2280FE3037}" type="slidenum">
              <a:rPr lang="en-US" smtClean="0"/>
              <a:t>36</a:t>
            </a:fld>
            <a:endParaRPr lang="en-US"/>
          </a:p>
        </p:txBody>
      </p:sp>
    </p:spTree>
    <p:extLst>
      <p:ext uri="{BB962C8B-B14F-4D97-AF65-F5344CB8AC3E}">
        <p14:creationId xmlns:p14="http://schemas.microsoft.com/office/powerpoint/2010/main" val="940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A2A01A-60AF-4A87-903E-27625BA3B231}" type="slidenum">
              <a:rPr lang="en-GB" smtClean="0">
                <a:solidFill>
                  <a:prstClr val="black"/>
                </a:solidFill>
              </a:rPr>
              <a:pPr/>
              <a:t>37</a:t>
            </a:fld>
            <a:endParaRPr lang="en-GB">
              <a:solidFill>
                <a:prstClr val="black"/>
              </a:solidFill>
            </a:endParaRPr>
          </a:p>
        </p:txBody>
      </p:sp>
    </p:spTree>
    <p:extLst>
      <p:ext uri="{BB962C8B-B14F-4D97-AF65-F5344CB8AC3E}">
        <p14:creationId xmlns:p14="http://schemas.microsoft.com/office/powerpoint/2010/main" val="1562404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zh-CN">
              <a:latin typeface="Calibri" charset="0"/>
              <a:ea typeface="宋体" charset="0"/>
              <a:cs typeface="宋体" charset="0"/>
            </a:endParaRPr>
          </a:p>
        </p:txBody>
      </p:sp>
      <p:sp>
        <p:nvSpPr>
          <p:cNvPr id="235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29057" indent="-280406" eaLnBrk="0" hangingPunct="0">
              <a:defRPr sz="2400">
                <a:solidFill>
                  <a:schemeClr val="tx1"/>
                </a:solidFill>
                <a:latin typeface="Arial" charset="0"/>
                <a:ea typeface="ＭＳ Ｐゴシック" charset="0"/>
              </a:defRPr>
            </a:lvl2pPr>
            <a:lvl3pPr marL="1121626" indent="-224325" eaLnBrk="0" hangingPunct="0">
              <a:defRPr sz="2400">
                <a:solidFill>
                  <a:schemeClr val="tx1"/>
                </a:solidFill>
                <a:latin typeface="Arial" charset="0"/>
                <a:ea typeface="ＭＳ Ｐゴシック" charset="0"/>
              </a:defRPr>
            </a:lvl3pPr>
            <a:lvl4pPr marL="1570276" indent="-224325" eaLnBrk="0" hangingPunct="0">
              <a:defRPr sz="2400">
                <a:solidFill>
                  <a:schemeClr val="tx1"/>
                </a:solidFill>
                <a:latin typeface="Arial" charset="0"/>
                <a:ea typeface="ＭＳ Ｐゴシック" charset="0"/>
              </a:defRPr>
            </a:lvl4pPr>
            <a:lvl5pPr marL="2018927" indent="-224325" eaLnBrk="0" hangingPunct="0">
              <a:defRPr sz="2400">
                <a:solidFill>
                  <a:schemeClr val="tx1"/>
                </a:solidFill>
                <a:latin typeface="Arial" charset="0"/>
                <a:ea typeface="ＭＳ Ｐゴシック" charset="0"/>
              </a:defRPr>
            </a:lvl5pPr>
            <a:lvl6pPr marL="2467577" indent="-224325" eaLnBrk="0" fontAlgn="base" hangingPunct="0">
              <a:spcBef>
                <a:spcPct val="0"/>
              </a:spcBef>
              <a:spcAft>
                <a:spcPct val="0"/>
              </a:spcAft>
              <a:defRPr sz="2400">
                <a:solidFill>
                  <a:schemeClr val="tx1"/>
                </a:solidFill>
                <a:latin typeface="Arial" charset="0"/>
                <a:ea typeface="ＭＳ Ｐゴシック" charset="0"/>
              </a:defRPr>
            </a:lvl6pPr>
            <a:lvl7pPr marL="2916227" indent="-224325" eaLnBrk="0" fontAlgn="base" hangingPunct="0">
              <a:spcBef>
                <a:spcPct val="0"/>
              </a:spcBef>
              <a:spcAft>
                <a:spcPct val="0"/>
              </a:spcAft>
              <a:defRPr sz="2400">
                <a:solidFill>
                  <a:schemeClr val="tx1"/>
                </a:solidFill>
                <a:latin typeface="Arial" charset="0"/>
                <a:ea typeface="ＭＳ Ｐゴシック" charset="0"/>
              </a:defRPr>
            </a:lvl7pPr>
            <a:lvl8pPr marL="3364878" indent="-224325" eaLnBrk="0" fontAlgn="base" hangingPunct="0">
              <a:spcBef>
                <a:spcPct val="0"/>
              </a:spcBef>
              <a:spcAft>
                <a:spcPct val="0"/>
              </a:spcAft>
              <a:defRPr sz="2400">
                <a:solidFill>
                  <a:schemeClr val="tx1"/>
                </a:solidFill>
                <a:latin typeface="Arial" charset="0"/>
                <a:ea typeface="ＭＳ Ｐゴシック" charset="0"/>
              </a:defRPr>
            </a:lvl8pPr>
            <a:lvl9pPr marL="3813528" indent="-22432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06AF5F-01CF-3541-91F0-EF409FE18C80}" type="slidenum">
              <a:rPr lang="en-US" altLang="zh-CN" sz="1200">
                <a:ea typeface="宋体" charset="0"/>
                <a:cs typeface="宋体" charset="0"/>
              </a:rPr>
              <a:pPr eaLnBrk="1" hangingPunct="1"/>
              <a:t>16</a:t>
            </a:fld>
            <a:endParaRPr lang="en-US" altLang="zh-CN" sz="1200">
              <a:ea typeface="宋体" charset="0"/>
              <a:cs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this approach to quantify the impact of the 2008 Great Recession on the US air quality.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The Recession impact is estimated from the difference between two model simulations using the Business as Usual and the Economic Recession scenarios. IN the Business as Usual case, the EPA emission projection for the </a:t>
            </a:r>
            <a:r>
              <a:rPr lang="en-US" sz="1200" b="0" i="0" u="none" strike="noStrike" kern="1200" baseline="0" dirty="0">
                <a:solidFill>
                  <a:schemeClr val="tx1"/>
                </a:solidFill>
                <a:effectLst/>
                <a:latin typeface="Times New Roman" panose="02020603050405020304" pitchFamily="18" charset="0"/>
                <a:ea typeface="+mn-ea"/>
                <a:cs typeface="+mn-cs"/>
                <a:hlinkClick r:id="rId3"/>
              </a:rPr>
              <a:t>Cross-State</a:t>
            </a:r>
            <a:r>
              <a:rPr lang="en-US" sz="1200" b="0" i="0" u="none" strike="noStrike" kern="1200" dirty="0">
                <a:solidFill>
                  <a:schemeClr val="tx1"/>
                </a:solidFill>
                <a:effectLst/>
                <a:latin typeface="+mn-lt"/>
                <a:ea typeface="+mn-ea"/>
                <a:cs typeface="+mn-cs"/>
                <a:hlinkClick r:id="" action="ppaction://noaction"/>
              </a:rPr>
              <a:t> Air Pollution Rule (CSAPR) is used to represent the “would-be” emission level without the recession. IN the recession case, the observed emission trends are used to represent the actual emissions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 action="ppaction://noaction"/>
              </a:rPr>
              <a:t>In both cases, surface ozone concentration decreased from 2005 to 2011 as a results of reduced emissions. The difference between business as usual and recession, which is shown at the botthom, showed theRecession has reduced ozone further in the eastern US and the Pacific west. The ozone concentration increased in southern California, due to reduced titration by emitted NO. There was also an increase in central US, which is caused by increased emissions from the oil and gas operations in this region </a:t>
            </a:r>
          </a:p>
        </p:txBody>
      </p:sp>
      <p:sp>
        <p:nvSpPr>
          <p:cNvPr id="4" name="Slide Number Placeholder 3"/>
          <p:cNvSpPr>
            <a:spLocks noGrp="1"/>
          </p:cNvSpPr>
          <p:nvPr>
            <p:ph type="sldNum" sz="quarter" idx="5"/>
          </p:nvPr>
        </p:nvSpPr>
        <p:spPr/>
        <p:txBody>
          <a:bodyPr/>
          <a:lstStyle/>
          <a:p>
            <a:fld id="{1748175C-7680-D445-823A-D0EAADAA34AC}" type="slidenum">
              <a:rPr lang="en-US" smtClean="0"/>
              <a:t>20</a:t>
            </a:fld>
            <a:endParaRPr lang="en-US"/>
          </a:p>
        </p:txBody>
      </p:sp>
    </p:spTree>
    <p:extLst>
      <p:ext uri="{BB962C8B-B14F-4D97-AF65-F5344CB8AC3E}">
        <p14:creationId xmlns:p14="http://schemas.microsoft.com/office/powerpoint/2010/main" val="197388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NOTE:</a:t>
            </a:r>
            <a:r>
              <a:rPr lang="en-US" b="0" dirty="0"/>
              <a:t> notes not added—please add to your slide.</a:t>
            </a:r>
            <a:endParaRPr lang="en-US" b="0" baseline="0" dirty="0"/>
          </a:p>
          <a:p>
            <a:pPr marL="171450" indent="-171450">
              <a:buFont typeface="Arial"/>
              <a:buChar char="•"/>
            </a:pPr>
            <a:endParaRPr lang="en-US" b="0" baseline="0" dirty="0"/>
          </a:p>
          <a:p>
            <a:pPr marL="171450" indent="-171450">
              <a:buFont typeface="Arial"/>
              <a:buChar char="•"/>
            </a:pPr>
            <a:endParaRPr lang="en-US" b="0" baseline="0" dirty="0"/>
          </a:p>
          <a:p>
            <a:pPr marL="171450" indent="-171450">
              <a:buFont typeface="Arial"/>
              <a:buChar char="•"/>
            </a:pPr>
            <a:endParaRPr lang="en-US" b="0" dirty="0"/>
          </a:p>
        </p:txBody>
      </p:sp>
      <p:sp>
        <p:nvSpPr>
          <p:cNvPr id="4" name="Slide Number Placeholder 3"/>
          <p:cNvSpPr>
            <a:spLocks noGrp="1"/>
          </p:cNvSpPr>
          <p:nvPr>
            <p:ph type="sldNum" sz="quarter" idx="10"/>
          </p:nvPr>
        </p:nvSpPr>
        <p:spPr/>
        <p:txBody>
          <a:bodyPr/>
          <a:lstStyle/>
          <a:p>
            <a:fld id="{67A14683-30ED-2440-83F0-FC7FF6931974}" type="slidenum">
              <a:rPr lang="en-US" smtClean="0"/>
              <a:t>24</a:t>
            </a:fld>
            <a:endParaRPr lang="en-US" dirty="0"/>
          </a:p>
        </p:txBody>
      </p:sp>
    </p:spTree>
    <p:extLst>
      <p:ext uri="{BB962C8B-B14F-4D97-AF65-F5344CB8AC3E}">
        <p14:creationId xmlns:p14="http://schemas.microsoft.com/office/powerpoint/2010/main" val="344262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NOTE:</a:t>
            </a:r>
            <a:r>
              <a:rPr lang="en-US" b="0" dirty="0"/>
              <a:t> notes not added—please add to your slide.</a:t>
            </a:r>
            <a:endParaRPr lang="en-US" b="0" baseline="0" dirty="0"/>
          </a:p>
          <a:p>
            <a:pPr marL="171450" indent="-171450">
              <a:buFont typeface="Arial"/>
              <a:buChar char="•"/>
            </a:pPr>
            <a:endParaRPr lang="en-US" b="0" baseline="0" dirty="0"/>
          </a:p>
          <a:p>
            <a:pPr marL="171450" indent="-171450">
              <a:buFont typeface="Arial"/>
              <a:buChar char="•"/>
            </a:pPr>
            <a:endParaRPr lang="en-US" b="0" baseline="0" dirty="0"/>
          </a:p>
          <a:p>
            <a:pPr marL="171450" indent="-171450">
              <a:buFont typeface="Arial"/>
              <a:buChar char="•"/>
            </a:pPr>
            <a:endParaRPr lang="en-US" b="0" dirty="0"/>
          </a:p>
        </p:txBody>
      </p:sp>
      <p:sp>
        <p:nvSpPr>
          <p:cNvPr id="4" name="Slide Number Placeholder 3"/>
          <p:cNvSpPr>
            <a:spLocks noGrp="1"/>
          </p:cNvSpPr>
          <p:nvPr>
            <p:ph type="sldNum" sz="quarter" idx="10"/>
          </p:nvPr>
        </p:nvSpPr>
        <p:spPr/>
        <p:txBody>
          <a:bodyPr/>
          <a:lstStyle/>
          <a:p>
            <a:fld id="{67A14683-30ED-2440-83F0-FC7FF6931974}" type="slidenum">
              <a:rPr lang="en-US" smtClean="0"/>
              <a:t>25</a:t>
            </a:fld>
            <a:endParaRPr lang="en-US" dirty="0"/>
          </a:p>
        </p:txBody>
      </p:sp>
    </p:spTree>
    <p:extLst>
      <p:ext uri="{BB962C8B-B14F-4D97-AF65-F5344CB8AC3E}">
        <p14:creationId xmlns:p14="http://schemas.microsoft.com/office/powerpoint/2010/main" val="550262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1" dirty="0">
                <a:latin typeface="Garamond"/>
                <a:ea typeface="宋体" charset="0"/>
                <a:cs typeface="Garamond"/>
              </a:rPr>
              <a:t>Homestead Acts: </a:t>
            </a:r>
            <a:r>
              <a:rPr lang="en-US" sz="1200" dirty="0">
                <a:latin typeface="Garamond"/>
                <a:cs typeface="Garamond"/>
              </a:rPr>
              <a:t>settlement over the Plains for agriculture </a:t>
            </a:r>
            <a:r>
              <a:rPr lang="en-US" altLang="zh-CN" sz="1200" b="1" dirty="0">
                <a:latin typeface="Garamond"/>
                <a:ea typeface="宋体" charset="0"/>
                <a:cs typeface="Garamond"/>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1" dirty="0">
                <a:latin typeface="Garamond"/>
                <a:ea typeface="宋体" charset="0"/>
                <a:cs typeface="Garamond"/>
              </a:rPr>
              <a:t>“Rain follows the plow”:  </a:t>
            </a:r>
            <a:r>
              <a:rPr lang="en-US" altLang="zh-CN" sz="1200" dirty="0">
                <a:latin typeface="Garamond"/>
                <a:ea typeface="宋体" charset="0"/>
                <a:cs typeface="Garamond"/>
              </a:rPr>
              <a:t>unusually wet climate</a:t>
            </a:r>
            <a:r>
              <a:rPr lang="en-US" altLang="zh-CN" sz="1200" b="1" dirty="0">
                <a:latin typeface="Garamond"/>
                <a:ea typeface="宋体" charset="0"/>
                <a:cs typeface="Garamond"/>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b="1" dirty="0">
                <a:latin typeface="Garamond"/>
                <a:ea typeface="宋体" charset="0"/>
                <a:cs typeface="Garamond"/>
              </a:rPr>
              <a:t>New agricultural machinery: </a:t>
            </a:r>
            <a:r>
              <a:rPr lang="en-US" altLang="zh-CN" sz="1200" dirty="0">
                <a:latin typeface="Garamond"/>
                <a:ea typeface="宋体" charset="0"/>
                <a:cs typeface="Garamond"/>
              </a:rPr>
              <a:t>Deep plowing, eliminating native grass;</a:t>
            </a:r>
          </a:p>
          <a:p>
            <a:r>
              <a:rPr lang="en-US" altLang="zh-CN" sz="1200" b="1" dirty="0">
                <a:latin typeface="Garamond"/>
                <a:ea typeface="宋体" charset="0"/>
                <a:cs typeface="Garamond"/>
              </a:rPr>
              <a:t>Favorable dust storm conditions during 1930s drought</a:t>
            </a:r>
            <a:endParaRPr lang="en-US" dirty="0"/>
          </a:p>
        </p:txBody>
      </p:sp>
      <p:sp>
        <p:nvSpPr>
          <p:cNvPr id="4" name="Slide Number Placeholder 3"/>
          <p:cNvSpPr>
            <a:spLocks noGrp="1"/>
          </p:cNvSpPr>
          <p:nvPr>
            <p:ph type="sldNum" sz="quarter" idx="10"/>
          </p:nvPr>
        </p:nvSpPr>
        <p:spPr/>
        <p:txBody>
          <a:bodyPr/>
          <a:lstStyle/>
          <a:p>
            <a:fld id="{0E5C0B0E-7BE3-0B46-85D0-5E2280FE3037}" type="slidenum">
              <a:rPr lang="en-US" smtClean="0"/>
              <a:t>26</a:t>
            </a:fld>
            <a:endParaRPr lang="en-US"/>
          </a:p>
        </p:txBody>
      </p:sp>
    </p:spTree>
    <p:extLst>
      <p:ext uri="{BB962C8B-B14F-4D97-AF65-F5344CB8AC3E}">
        <p14:creationId xmlns:p14="http://schemas.microsoft.com/office/powerpoint/2010/main" val="1577784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“San Joaquin Valley fever” or “desert rheumatism.” The term “Valley fever” usually refers to </a:t>
            </a:r>
            <a:r>
              <a:rPr lang="en-US" sz="1200" b="0" dirty="0" err="1"/>
              <a:t>Coccidioides</a:t>
            </a:r>
            <a:r>
              <a:rPr lang="en-US" sz="1200" b="0" dirty="0"/>
              <a:t> infection in the lungs, but the infection can spread to other parts of the body in severe cases (this is called “disseminated coccidioidomycosis”).</a:t>
            </a:r>
          </a:p>
          <a:p>
            <a:endParaRPr lang="en-US" dirty="0"/>
          </a:p>
        </p:txBody>
      </p:sp>
      <p:sp>
        <p:nvSpPr>
          <p:cNvPr id="4" name="Slide Number Placeholder 3"/>
          <p:cNvSpPr>
            <a:spLocks noGrp="1"/>
          </p:cNvSpPr>
          <p:nvPr>
            <p:ph type="sldNum" sz="quarter" idx="10"/>
          </p:nvPr>
        </p:nvSpPr>
        <p:spPr/>
        <p:txBody>
          <a:bodyPr/>
          <a:lstStyle/>
          <a:p>
            <a:fld id="{0E5C0B0E-7BE3-0B46-85D0-5E2280FE3037}" type="slidenum">
              <a:rPr lang="en-US" smtClean="0"/>
              <a:t>30</a:t>
            </a:fld>
            <a:endParaRPr lang="en-US"/>
          </a:p>
        </p:txBody>
      </p:sp>
    </p:spTree>
    <p:extLst>
      <p:ext uri="{BB962C8B-B14F-4D97-AF65-F5344CB8AC3E}">
        <p14:creationId xmlns:p14="http://schemas.microsoft.com/office/powerpoint/2010/main" val="715010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5C0B0E-7BE3-0B46-85D0-5E2280FE3037}" type="slidenum">
              <a:rPr lang="en-US" smtClean="0"/>
              <a:t>31</a:t>
            </a:fld>
            <a:endParaRPr lang="en-US"/>
          </a:p>
        </p:txBody>
      </p:sp>
    </p:spTree>
    <p:extLst>
      <p:ext uri="{BB962C8B-B14F-4D97-AF65-F5344CB8AC3E}">
        <p14:creationId xmlns:p14="http://schemas.microsoft.com/office/powerpoint/2010/main" val="715010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“San Joaquin Valley fever” or “desert rheumatism.” The term “Valley fever” usually refers to </a:t>
            </a:r>
            <a:r>
              <a:rPr lang="en-US" sz="1200" b="0" dirty="0" err="1"/>
              <a:t>Coccidioides</a:t>
            </a:r>
            <a:r>
              <a:rPr lang="en-US" sz="1200" b="0" dirty="0"/>
              <a:t> infection in the lungs, but the infection can spread to other parts of the body in severe cases (this is called “disseminated coccidioidomycosis”).</a:t>
            </a:r>
          </a:p>
          <a:p>
            <a:endParaRPr lang="en-US" dirty="0"/>
          </a:p>
        </p:txBody>
      </p:sp>
      <p:sp>
        <p:nvSpPr>
          <p:cNvPr id="4" name="Slide Number Placeholder 3"/>
          <p:cNvSpPr>
            <a:spLocks noGrp="1"/>
          </p:cNvSpPr>
          <p:nvPr>
            <p:ph type="sldNum" sz="quarter" idx="10"/>
          </p:nvPr>
        </p:nvSpPr>
        <p:spPr/>
        <p:txBody>
          <a:bodyPr/>
          <a:lstStyle/>
          <a:p>
            <a:fld id="{0E5C0B0E-7BE3-0B46-85D0-5E2280FE3037}" type="slidenum">
              <a:rPr lang="en-US" smtClean="0"/>
              <a:t>33</a:t>
            </a:fld>
            <a:endParaRPr lang="en-US"/>
          </a:p>
        </p:txBody>
      </p:sp>
    </p:spTree>
    <p:extLst>
      <p:ext uri="{BB962C8B-B14F-4D97-AF65-F5344CB8AC3E}">
        <p14:creationId xmlns:p14="http://schemas.microsoft.com/office/powerpoint/2010/main" val="71501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351954-A013-894C-B2D6-4C8611EB5E66}" type="datetime1">
              <a:rPr lang="en-US" smtClean="0"/>
              <a:t>11/23/20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251032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A1A906-4A91-6543-B1F9-F641F27B29CD}" type="datetime1">
              <a:rPr lang="en-US" smtClean="0"/>
              <a:t>11/23/20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1907688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249DB9-8EFC-3246-B827-B5F656E6776F}" type="datetime1">
              <a:rPr lang="en-US" smtClean="0"/>
              <a:t>11/23/20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267691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261A7C-495A-FB48-ABD5-4892E5ACAEC0}" type="datetime1">
              <a:rPr lang="en-US" smtClean="0"/>
              <a:t>11/23/20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748958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C4C245-E2B2-454E-BB89-37947E360B30}" type="datetime1">
              <a:rPr lang="en-US" smtClean="0"/>
              <a:t>11/23/20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2040687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01C037-5966-8F40-9F66-774479ED59F2}" type="datetime1">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1669646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45C668-3A59-1747-B58A-CCA1ECEC89FB}" type="datetime1">
              <a:rPr lang="en-US" smtClean="0"/>
              <a:t>11/23/20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2374323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DA1E4E-3CD3-ED4E-9E5E-14B1E9915246}" type="datetime1">
              <a:rPr lang="en-US" smtClean="0"/>
              <a:t>11/23/20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416991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95004C-9B71-AE4D-A95C-EE33B7FE6DFA}" type="datetime1">
              <a:rPr lang="en-US" smtClean="0"/>
              <a:t>11/23/20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4017898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755E98-40D2-A244-849E-5531F8FE4E18}" type="datetime1">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3041244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82F8FF-B391-2343-A8B1-0063229C01D1}" type="datetime1">
              <a:rPr lang="en-US" smtClean="0"/>
              <a:t>11/23/20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2857A6-845C-A448-AF7E-35BE1DFCE970}" type="slidenum">
              <a:rPr lang="en-US" smtClean="0"/>
              <a:t>‹#›</a:t>
            </a:fld>
            <a:endParaRPr lang="en-US"/>
          </a:p>
        </p:txBody>
      </p:sp>
    </p:spTree>
    <p:extLst>
      <p:ext uri="{BB962C8B-B14F-4D97-AF65-F5344CB8AC3E}">
        <p14:creationId xmlns:p14="http://schemas.microsoft.com/office/powerpoint/2010/main" val="3735714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75EAC-A1C8-AF47-AE66-E0B324B15390}" type="datetime1">
              <a:rPr lang="en-US" smtClean="0"/>
              <a:t>11/23/20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2857A6-845C-A448-AF7E-35BE1DFCE970}" type="slidenum">
              <a:rPr lang="en-US" smtClean="0"/>
              <a:t>‹#›</a:t>
            </a:fld>
            <a:endParaRPr lang="en-US"/>
          </a:p>
        </p:txBody>
      </p:sp>
    </p:spTree>
    <p:extLst>
      <p:ext uri="{BB962C8B-B14F-4D97-AF65-F5344CB8AC3E}">
        <p14:creationId xmlns:p14="http://schemas.microsoft.com/office/powerpoint/2010/main" val="1593414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7.gif"/></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t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gif"/><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hyperlink" Target="https://docs.google.com/document/d/1_B4M4g4SqBTfdQFOb_vMq2ecPF-Z7Agw9YwFFzGRG4Y/edit?usp=sharing" TargetMode="External"/><Relationship Id="rId2" Type="http://schemas.openxmlformats.org/officeDocument/2006/relationships/hyperlink" Target="https://www.star.nesdis.noaa.gov/smcd/spb/aq/AerosolWatch/"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65318" y="1904675"/>
            <a:ext cx="5580306" cy="892995"/>
          </a:xfrm>
        </p:spPr>
        <p:txBody>
          <a:bodyPr>
            <a:noAutofit/>
          </a:bodyPr>
          <a:lstStyle/>
          <a:p>
            <a:r>
              <a:rPr lang="en-US" sz="3200" b="1" dirty="0">
                <a:latin typeface="Garamond"/>
                <a:cs typeface="Garamond"/>
              </a:rPr>
              <a:t>Regional Air Quality Modeling</a:t>
            </a:r>
            <a:endParaRPr lang="en-US" sz="3200" dirty="0">
              <a:latin typeface="Garamond"/>
              <a:cs typeface="Garamond"/>
            </a:endParaRPr>
          </a:p>
        </p:txBody>
      </p:sp>
      <p:sp>
        <p:nvSpPr>
          <p:cNvPr id="6" name="TextBox 5"/>
          <p:cNvSpPr txBox="1"/>
          <p:nvPr/>
        </p:nvSpPr>
        <p:spPr>
          <a:xfrm>
            <a:off x="2645467" y="3188357"/>
            <a:ext cx="6620702" cy="461665"/>
          </a:xfrm>
          <a:prstGeom prst="rect">
            <a:avLst/>
          </a:prstGeom>
          <a:noFill/>
        </p:spPr>
        <p:txBody>
          <a:bodyPr wrap="square" rtlCol="0">
            <a:spAutoFit/>
          </a:bodyPr>
          <a:lstStyle/>
          <a:p>
            <a:pPr algn="ctr"/>
            <a:r>
              <a:rPr lang="en-US" sz="2400" dirty="0">
                <a:latin typeface="Garamond"/>
                <a:cs typeface="Garamond"/>
              </a:rPr>
              <a:t>Daniel Tong</a:t>
            </a:r>
          </a:p>
        </p:txBody>
      </p:sp>
      <p:sp>
        <p:nvSpPr>
          <p:cNvPr id="22"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1</a:t>
            </a:fld>
            <a:endParaRPr lang="en-US" dirty="0">
              <a:solidFill>
                <a:srgbClr val="000000"/>
              </a:solidFill>
              <a:latin typeface="Garamond"/>
              <a:cs typeface="Garamond"/>
            </a:endParaRPr>
          </a:p>
        </p:txBody>
      </p:sp>
      <p:sp>
        <p:nvSpPr>
          <p:cNvPr id="5" name="Rectangle 4"/>
          <p:cNvSpPr/>
          <p:nvPr/>
        </p:nvSpPr>
        <p:spPr>
          <a:xfrm>
            <a:off x="3286137" y="5458113"/>
            <a:ext cx="6138668" cy="1200329"/>
          </a:xfrm>
          <a:prstGeom prst="rect">
            <a:avLst/>
          </a:prstGeom>
        </p:spPr>
        <p:txBody>
          <a:bodyPr wrap="none">
            <a:spAutoFit/>
          </a:bodyPr>
          <a:lstStyle/>
          <a:p>
            <a:pPr algn="ctr"/>
            <a:r>
              <a:rPr lang="en-US" sz="2400" dirty="0">
                <a:latin typeface="Garamond" panose="02020404030301010803" pitchFamily="18" charset="0"/>
              </a:rPr>
              <a:t>CLIM 670 Earth System Modeling (Prof. </a:t>
            </a:r>
            <a:r>
              <a:rPr lang="en-US" sz="2400" dirty="0" err="1">
                <a:latin typeface="Garamond" panose="02020404030301010803" pitchFamily="18" charset="0"/>
              </a:rPr>
              <a:t>Pegion</a:t>
            </a:r>
            <a:r>
              <a:rPr lang="en-US" sz="2400" dirty="0">
                <a:latin typeface="Garamond" panose="02020404030301010803" pitchFamily="18" charset="0"/>
              </a:rPr>
              <a:t>)</a:t>
            </a:r>
            <a:r>
              <a:rPr lang="en-US" sz="2400" dirty="0">
                <a:latin typeface="Garamond" panose="02020404030301010803" pitchFamily="18" charset="0"/>
                <a:cs typeface="Garamond"/>
              </a:rPr>
              <a:t> </a:t>
            </a:r>
          </a:p>
          <a:p>
            <a:pPr algn="ctr"/>
            <a:r>
              <a:rPr lang="en-US" sz="2400" dirty="0">
                <a:latin typeface="Garamond" panose="02020404030301010803" pitchFamily="18" charset="0"/>
                <a:cs typeface="Garamond"/>
              </a:rPr>
              <a:t>George Mason University </a:t>
            </a:r>
          </a:p>
          <a:p>
            <a:pPr algn="ctr"/>
            <a:endParaRPr lang="en-US" sz="2400" dirty="0">
              <a:latin typeface="Garamond" panose="02020404030301010803" pitchFamily="18" charset="0"/>
            </a:endParaRPr>
          </a:p>
        </p:txBody>
      </p:sp>
      <p:sp>
        <p:nvSpPr>
          <p:cNvPr id="8" name="TextBox 7">
            <a:extLst>
              <a:ext uri="{FF2B5EF4-FFF2-40B4-BE49-F238E27FC236}">
                <a16:creationId xmlns:a16="http://schemas.microsoft.com/office/drawing/2014/main" id="{432003EA-FA5E-FF44-9841-6C94769BA532}"/>
              </a:ext>
            </a:extLst>
          </p:cNvPr>
          <p:cNvSpPr txBox="1"/>
          <p:nvPr/>
        </p:nvSpPr>
        <p:spPr>
          <a:xfrm>
            <a:off x="3943350" y="4380650"/>
            <a:ext cx="4280970" cy="461665"/>
          </a:xfrm>
          <a:prstGeom prst="rect">
            <a:avLst/>
          </a:prstGeom>
          <a:noFill/>
        </p:spPr>
        <p:txBody>
          <a:bodyPr wrap="square" rtlCol="0">
            <a:spAutoFit/>
          </a:bodyPr>
          <a:lstStyle/>
          <a:p>
            <a:pPr algn="ctr"/>
            <a:r>
              <a:rPr lang="en-US" sz="2400" dirty="0">
                <a:latin typeface="Garamond"/>
                <a:cs typeface="Garamond"/>
              </a:rPr>
              <a:t>November 17, 2020</a:t>
            </a:r>
          </a:p>
        </p:txBody>
      </p:sp>
    </p:spTree>
    <p:extLst>
      <p:ext uri="{BB962C8B-B14F-4D97-AF65-F5344CB8AC3E}">
        <p14:creationId xmlns:p14="http://schemas.microsoft.com/office/powerpoint/2010/main" val="426301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72D378-7C17-A04C-91E6-43A900321958}"/>
              </a:ext>
            </a:extLst>
          </p:cNvPr>
          <p:cNvSpPr>
            <a:spLocks noGrp="1"/>
          </p:cNvSpPr>
          <p:nvPr>
            <p:ph type="sldNum" sz="quarter" idx="12"/>
          </p:nvPr>
        </p:nvSpPr>
        <p:spPr>
          <a:xfrm>
            <a:off x="10479314" y="6356351"/>
            <a:ext cx="1103086" cy="365125"/>
          </a:xfrm>
        </p:spPr>
        <p:txBody>
          <a:bodyPr/>
          <a:lstStyle/>
          <a:p>
            <a:fld id="{FE2857A6-845C-A448-AF7E-35BE1DFCE970}" type="slidenum">
              <a:rPr lang="en-US" smtClean="0"/>
              <a:t>10</a:t>
            </a:fld>
            <a:endParaRPr lang="en-US"/>
          </a:p>
        </p:txBody>
      </p:sp>
      <p:sp>
        <p:nvSpPr>
          <p:cNvPr id="7" name="Rectangle 6">
            <a:extLst>
              <a:ext uri="{FF2B5EF4-FFF2-40B4-BE49-F238E27FC236}">
                <a16:creationId xmlns:a16="http://schemas.microsoft.com/office/drawing/2014/main" id="{46BC4983-BDD6-6848-BDED-F059D70D803B}"/>
              </a:ext>
            </a:extLst>
          </p:cNvPr>
          <p:cNvSpPr/>
          <p:nvPr/>
        </p:nvSpPr>
        <p:spPr>
          <a:xfrm>
            <a:off x="2845902" y="23133"/>
            <a:ext cx="7059881" cy="646331"/>
          </a:xfrm>
          <a:prstGeom prst="rect">
            <a:avLst/>
          </a:prstGeom>
        </p:spPr>
        <p:txBody>
          <a:bodyPr wrap="none">
            <a:spAutoFit/>
          </a:bodyPr>
          <a:lstStyle/>
          <a:p>
            <a:r>
              <a:rPr lang="en-US" sz="3600" b="1" dirty="0">
                <a:latin typeface="Garamond"/>
                <a:cs typeface="Garamond"/>
              </a:rPr>
              <a:t>Comprehensive Air Quality Models</a:t>
            </a:r>
            <a:endParaRPr lang="en-US" sz="3600" dirty="0"/>
          </a:p>
        </p:txBody>
      </p:sp>
      <p:pic>
        <p:nvPicPr>
          <p:cNvPr id="6" name="Picture 5">
            <a:extLst>
              <a:ext uri="{FF2B5EF4-FFF2-40B4-BE49-F238E27FC236}">
                <a16:creationId xmlns:a16="http://schemas.microsoft.com/office/drawing/2014/main" id="{3B11557B-A146-FD40-BB76-B989D870A818}"/>
              </a:ext>
            </a:extLst>
          </p:cNvPr>
          <p:cNvPicPr>
            <a:picLocks noChangeAspect="1"/>
          </p:cNvPicPr>
          <p:nvPr/>
        </p:nvPicPr>
        <p:blipFill>
          <a:blip r:embed="rId2"/>
          <a:stretch>
            <a:fillRect/>
          </a:stretch>
        </p:blipFill>
        <p:spPr>
          <a:xfrm>
            <a:off x="2845902" y="814737"/>
            <a:ext cx="7628339" cy="5286066"/>
          </a:xfrm>
          <a:prstGeom prst="rect">
            <a:avLst/>
          </a:prstGeom>
        </p:spPr>
      </p:pic>
      <p:sp>
        <p:nvSpPr>
          <p:cNvPr id="25" name="Rectangle 24">
            <a:extLst>
              <a:ext uri="{FF2B5EF4-FFF2-40B4-BE49-F238E27FC236}">
                <a16:creationId xmlns:a16="http://schemas.microsoft.com/office/drawing/2014/main" id="{88599C46-91D6-744E-952E-401C8E93A88D}"/>
              </a:ext>
            </a:extLst>
          </p:cNvPr>
          <p:cNvSpPr/>
          <p:nvPr/>
        </p:nvSpPr>
        <p:spPr>
          <a:xfrm>
            <a:off x="7263255" y="6383963"/>
            <a:ext cx="1883144" cy="461665"/>
          </a:xfrm>
          <a:prstGeom prst="rect">
            <a:avLst/>
          </a:prstGeom>
        </p:spPr>
        <p:txBody>
          <a:bodyPr wrap="none">
            <a:spAutoFit/>
          </a:bodyPr>
          <a:lstStyle/>
          <a:p>
            <a:r>
              <a:rPr lang="en-US" sz="2400" dirty="0">
                <a:latin typeface="Garamond"/>
                <a:cs typeface="Garamond"/>
              </a:rPr>
              <a:t>(Source: EPA)</a:t>
            </a:r>
            <a:endParaRPr lang="en-US" sz="2400" dirty="0"/>
          </a:p>
        </p:txBody>
      </p:sp>
      <p:sp>
        <p:nvSpPr>
          <p:cNvPr id="26" name="Rectangle 25">
            <a:extLst>
              <a:ext uri="{FF2B5EF4-FFF2-40B4-BE49-F238E27FC236}">
                <a16:creationId xmlns:a16="http://schemas.microsoft.com/office/drawing/2014/main" id="{BAE474A9-53A6-024A-A4F2-5DE563512B76}"/>
              </a:ext>
            </a:extLst>
          </p:cNvPr>
          <p:cNvSpPr/>
          <p:nvPr/>
        </p:nvSpPr>
        <p:spPr>
          <a:xfrm>
            <a:off x="325425" y="1216877"/>
            <a:ext cx="2882231" cy="1200329"/>
          </a:xfrm>
          <a:prstGeom prst="rect">
            <a:avLst/>
          </a:prstGeom>
        </p:spPr>
        <p:txBody>
          <a:bodyPr wrap="square">
            <a:spAutoFit/>
          </a:bodyPr>
          <a:lstStyle/>
          <a:p>
            <a:r>
              <a:rPr lang="en-US" sz="2400" dirty="0">
                <a:latin typeface="Garamond"/>
              </a:rPr>
              <a:t>CMAQ – Community Multiscale Air Quality model</a:t>
            </a:r>
            <a:endParaRPr lang="en-US" sz="2400" dirty="0"/>
          </a:p>
        </p:txBody>
      </p:sp>
    </p:spTree>
    <p:extLst>
      <p:ext uri="{BB962C8B-B14F-4D97-AF65-F5344CB8AC3E}">
        <p14:creationId xmlns:p14="http://schemas.microsoft.com/office/powerpoint/2010/main" val="2436785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9677400" y="6481466"/>
            <a:ext cx="914400" cy="365125"/>
          </a:xfrm>
        </p:spPr>
        <p:txBody>
          <a:bodyPr/>
          <a:lstStyle/>
          <a:p>
            <a:fld id="{66CAC88C-31F3-4764-B964-B930D18D7C5C}" type="slidenum">
              <a:rPr lang="en-US" smtClean="0">
                <a:solidFill>
                  <a:schemeClr val="tx1"/>
                </a:solidFill>
                <a:latin typeface="Garamond"/>
                <a:cs typeface="Garamond"/>
              </a:rPr>
              <a:t>11</a:t>
            </a:fld>
            <a:endParaRPr lang="en-US" dirty="0">
              <a:solidFill>
                <a:schemeClr val="tx1"/>
              </a:solidFill>
              <a:latin typeface="Garamond"/>
              <a:cs typeface="Garamond"/>
            </a:endParaRPr>
          </a:p>
        </p:txBody>
      </p:sp>
      <p:sp>
        <p:nvSpPr>
          <p:cNvPr id="22" name="Title 4"/>
          <p:cNvSpPr txBox="1">
            <a:spLocks/>
          </p:cNvSpPr>
          <p:nvPr/>
        </p:nvSpPr>
        <p:spPr>
          <a:xfrm>
            <a:off x="2781300" y="50626"/>
            <a:ext cx="6629400" cy="762000"/>
          </a:xfrm>
          <a:prstGeom prst="rect">
            <a:avLst/>
          </a:prstGeom>
        </p:spPr>
        <p:txBody>
          <a:bodyPr>
            <a:no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sz="3600" b="1" dirty="0">
                <a:solidFill>
                  <a:schemeClr val="tx1"/>
                </a:solidFill>
                <a:latin typeface="Garamond"/>
                <a:cs typeface="Garamond"/>
              </a:rPr>
              <a:t>Regional Air Quality Modeling</a:t>
            </a:r>
          </a:p>
        </p:txBody>
      </p:sp>
      <p:grpSp>
        <p:nvGrpSpPr>
          <p:cNvPr id="61" name="Group 60"/>
          <p:cNvGrpSpPr/>
          <p:nvPr/>
        </p:nvGrpSpPr>
        <p:grpSpPr>
          <a:xfrm>
            <a:off x="3048000" y="1250349"/>
            <a:ext cx="6096000" cy="5724600"/>
            <a:chOff x="762000" y="762000"/>
            <a:chExt cx="3443247" cy="3200400"/>
          </a:xfrm>
        </p:grpSpPr>
        <p:grpSp>
          <p:nvGrpSpPr>
            <p:cNvPr id="8" name="Group 7"/>
            <p:cNvGrpSpPr/>
            <p:nvPr/>
          </p:nvGrpSpPr>
          <p:grpSpPr>
            <a:xfrm>
              <a:off x="1675408" y="762000"/>
              <a:ext cx="1448792" cy="1447800"/>
              <a:chOff x="2132608" y="533400"/>
              <a:chExt cx="1448792" cy="1447800"/>
            </a:xfrm>
          </p:grpSpPr>
          <p:sp>
            <p:nvSpPr>
              <p:cNvPr id="38" name="Oval 36"/>
              <p:cNvSpPr>
                <a:spLocks noChangeArrowheads="1"/>
              </p:cNvSpPr>
              <p:nvPr/>
            </p:nvSpPr>
            <p:spPr bwMode="auto">
              <a:xfrm>
                <a:off x="2133600" y="533400"/>
                <a:ext cx="1447800" cy="1447800"/>
              </a:xfrm>
              <a:prstGeom prst="ellipse">
                <a:avLst/>
              </a:prstGeom>
              <a:solidFill>
                <a:srgbClr val="EAEAEA"/>
              </a:solidFill>
              <a:ln w="38100">
                <a:solidFill>
                  <a:schemeClr val="tx1"/>
                </a:solidFill>
                <a:round/>
                <a:headEnd/>
                <a:tailEnd/>
              </a:ln>
            </p:spPr>
            <p:txBody>
              <a:bodyPr wrap="none" anchor="ctr"/>
              <a:lstStyle/>
              <a:p>
                <a:pPr algn="ctr"/>
                <a:endParaRPr lang="en-US" sz="2200" dirty="0">
                  <a:latin typeface="Garamond"/>
                  <a:cs typeface="Garamond"/>
                </a:endParaRPr>
              </a:p>
            </p:txBody>
          </p:sp>
          <p:sp>
            <p:nvSpPr>
              <p:cNvPr id="39" name="Text Box 37"/>
              <p:cNvSpPr txBox="1">
                <a:spLocks noChangeArrowheads="1"/>
              </p:cNvSpPr>
              <p:nvPr/>
            </p:nvSpPr>
            <p:spPr bwMode="auto">
              <a:xfrm>
                <a:off x="2132608" y="918159"/>
                <a:ext cx="1419483" cy="4645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ctr">
                  <a:spcBef>
                    <a:spcPct val="50000"/>
                  </a:spcBef>
                </a:pPr>
                <a:r>
                  <a:rPr lang="en-US" sz="2400" b="1" dirty="0">
                    <a:latin typeface="Garamond"/>
                    <a:cs typeface="Garamond"/>
                  </a:rPr>
                  <a:t>Air Quality Model</a:t>
                </a:r>
              </a:p>
            </p:txBody>
          </p:sp>
        </p:grpSp>
        <p:grpSp>
          <p:nvGrpSpPr>
            <p:cNvPr id="52" name="Group 51"/>
            <p:cNvGrpSpPr/>
            <p:nvPr/>
          </p:nvGrpSpPr>
          <p:grpSpPr>
            <a:xfrm>
              <a:off x="762000" y="2166296"/>
              <a:ext cx="1600200" cy="1796104"/>
              <a:chOff x="1143000" y="1828800"/>
              <a:chExt cx="1600200" cy="1796104"/>
            </a:xfrm>
          </p:grpSpPr>
          <p:sp>
            <p:nvSpPr>
              <p:cNvPr id="40" name="Oval 39" descr="10%"/>
              <p:cNvSpPr>
                <a:spLocks noChangeArrowheads="1"/>
              </p:cNvSpPr>
              <p:nvPr/>
            </p:nvSpPr>
            <p:spPr bwMode="auto">
              <a:xfrm>
                <a:off x="1143000" y="1828800"/>
                <a:ext cx="1600200" cy="1600200"/>
              </a:xfrm>
              <a:prstGeom prst="ellipse">
                <a:avLst/>
              </a:prstGeom>
              <a:solidFill>
                <a:srgbClr val="CCFFCC"/>
              </a:solidFill>
              <a:ln w="38100">
                <a:solidFill>
                  <a:schemeClr val="tx1"/>
                </a:solidFill>
                <a:round/>
                <a:headEnd/>
                <a:tailEnd/>
              </a:ln>
            </p:spPr>
            <p:txBody>
              <a:bodyPr wrap="none" anchor="ctr"/>
              <a:lstStyle/>
              <a:p>
                <a:pPr algn="ctr"/>
                <a:endParaRPr lang="en-US" sz="2200" dirty="0">
                  <a:latin typeface="Garamond"/>
                  <a:cs typeface="Garamond"/>
                </a:endParaRPr>
              </a:p>
            </p:txBody>
          </p:sp>
          <p:sp>
            <p:nvSpPr>
              <p:cNvPr id="41" name="Text Box 40"/>
              <p:cNvSpPr txBox="1">
                <a:spLocks noChangeArrowheads="1"/>
              </p:cNvSpPr>
              <p:nvPr/>
            </p:nvSpPr>
            <p:spPr bwMode="auto">
              <a:xfrm rot="18778278">
                <a:off x="1118751" y="2605079"/>
                <a:ext cx="1778885" cy="260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ctr">
                  <a:spcBef>
                    <a:spcPct val="50000"/>
                  </a:spcBef>
                </a:pPr>
                <a:r>
                  <a:rPr lang="en-US" sz="2400" b="1" dirty="0">
                    <a:latin typeface="Garamond"/>
                    <a:cs typeface="Garamond"/>
                  </a:rPr>
                  <a:t>Meteorology Model</a:t>
                </a:r>
              </a:p>
            </p:txBody>
          </p:sp>
        </p:grpSp>
        <p:grpSp>
          <p:nvGrpSpPr>
            <p:cNvPr id="50" name="Group 49"/>
            <p:cNvGrpSpPr/>
            <p:nvPr/>
          </p:nvGrpSpPr>
          <p:grpSpPr>
            <a:xfrm>
              <a:off x="2590800" y="2133600"/>
              <a:ext cx="1614447" cy="1655580"/>
              <a:chOff x="3490952" y="2143292"/>
              <a:chExt cx="1400095" cy="1428415"/>
            </a:xfrm>
          </p:grpSpPr>
          <p:sp>
            <p:nvSpPr>
              <p:cNvPr id="42" name="Oval 42"/>
              <p:cNvSpPr>
                <a:spLocks noChangeArrowheads="1"/>
              </p:cNvSpPr>
              <p:nvPr/>
            </p:nvSpPr>
            <p:spPr bwMode="auto">
              <a:xfrm rot="19999100">
                <a:off x="3490952" y="2143292"/>
                <a:ext cx="1400095" cy="1428415"/>
              </a:xfrm>
              <a:prstGeom prst="ellipse">
                <a:avLst/>
              </a:prstGeom>
              <a:solidFill>
                <a:srgbClr val="00FF00"/>
              </a:solidFill>
              <a:ln w="38100">
                <a:solidFill>
                  <a:schemeClr val="tx1"/>
                </a:solidFill>
                <a:round/>
                <a:headEnd/>
                <a:tailEnd/>
              </a:ln>
            </p:spPr>
            <p:txBody>
              <a:bodyPr wrap="none" anchor="ctr"/>
              <a:lstStyle/>
              <a:p>
                <a:pPr algn="ctr"/>
                <a:endParaRPr lang="en-US" sz="2200" dirty="0">
                  <a:latin typeface="Garamond"/>
                  <a:cs typeface="Garamond"/>
                </a:endParaRPr>
              </a:p>
            </p:txBody>
          </p:sp>
          <p:sp>
            <p:nvSpPr>
              <p:cNvPr id="43" name="Text Box 43"/>
              <p:cNvSpPr txBox="1">
                <a:spLocks noChangeArrowheads="1"/>
              </p:cNvSpPr>
              <p:nvPr/>
            </p:nvSpPr>
            <p:spPr bwMode="auto">
              <a:xfrm rot="3742549">
                <a:off x="3514026" y="2813388"/>
                <a:ext cx="1245938" cy="2261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fontAlgn="base">
                  <a:spcBef>
                    <a:spcPct val="0"/>
                  </a:spcBef>
                  <a:spcAft>
                    <a:spcPct val="0"/>
                  </a:spcAft>
                  <a:defRPr>
                    <a:solidFill>
                      <a:schemeClr val="tx1"/>
                    </a:solidFill>
                    <a:latin typeface="Arial" charset="0"/>
                    <a:ea typeface="Arial" charset="0"/>
                    <a:cs typeface="Arial" charset="0"/>
                  </a:defRPr>
                </a:lvl6pPr>
                <a:lvl7pPr marL="2971800" indent="-228600" fontAlgn="base">
                  <a:spcBef>
                    <a:spcPct val="0"/>
                  </a:spcBef>
                  <a:spcAft>
                    <a:spcPct val="0"/>
                  </a:spcAft>
                  <a:defRPr>
                    <a:solidFill>
                      <a:schemeClr val="tx1"/>
                    </a:solidFill>
                    <a:latin typeface="Arial" charset="0"/>
                    <a:ea typeface="Arial" charset="0"/>
                    <a:cs typeface="Arial" charset="0"/>
                  </a:defRPr>
                </a:lvl7pPr>
                <a:lvl8pPr marL="3429000" indent="-228600" fontAlgn="base">
                  <a:spcBef>
                    <a:spcPct val="0"/>
                  </a:spcBef>
                  <a:spcAft>
                    <a:spcPct val="0"/>
                  </a:spcAft>
                  <a:defRPr>
                    <a:solidFill>
                      <a:schemeClr val="tx1"/>
                    </a:solidFill>
                    <a:latin typeface="Arial" charset="0"/>
                    <a:ea typeface="Arial" charset="0"/>
                    <a:cs typeface="Arial" charset="0"/>
                  </a:defRPr>
                </a:lvl8pPr>
                <a:lvl9pPr marL="3886200" indent="-228600" fontAlgn="base">
                  <a:spcBef>
                    <a:spcPct val="0"/>
                  </a:spcBef>
                  <a:spcAft>
                    <a:spcPct val="0"/>
                  </a:spcAft>
                  <a:defRPr>
                    <a:solidFill>
                      <a:schemeClr val="tx1"/>
                    </a:solidFill>
                    <a:latin typeface="Arial" charset="0"/>
                    <a:ea typeface="Arial" charset="0"/>
                    <a:cs typeface="Arial" charset="0"/>
                  </a:defRPr>
                </a:lvl9pPr>
              </a:lstStyle>
              <a:p>
                <a:pPr algn="ctr">
                  <a:spcBef>
                    <a:spcPct val="50000"/>
                  </a:spcBef>
                </a:pPr>
                <a:r>
                  <a:rPr lang="en-US" sz="2400" b="1" dirty="0">
                    <a:latin typeface="Garamond"/>
                    <a:cs typeface="Garamond"/>
                  </a:rPr>
                  <a:t>Emission Model</a:t>
                </a:r>
              </a:p>
            </p:txBody>
          </p:sp>
        </p:grpSp>
        <p:sp>
          <p:nvSpPr>
            <p:cNvPr id="44" name="AutoShape 45"/>
            <p:cNvSpPr>
              <a:spLocks noChangeArrowheads="1"/>
            </p:cNvSpPr>
            <p:nvPr/>
          </p:nvSpPr>
          <p:spPr bwMode="auto">
            <a:xfrm rot="7653477">
              <a:off x="1836747" y="2118146"/>
              <a:ext cx="420560" cy="152400"/>
            </a:xfrm>
            <a:prstGeom prst="rightArrow">
              <a:avLst>
                <a:gd name="adj1" fmla="val 50000"/>
                <a:gd name="adj2" fmla="val 100000"/>
              </a:avLst>
            </a:prstGeom>
            <a:solidFill>
              <a:srgbClr val="FFFF00"/>
            </a:solidFill>
            <a:ln w="9525">
              <a:solidFill>
                <a:srgbClr val="FF0000"/>
              </a:solidFill>
              <a:miter lim="800000"/>
              <a:headEnd/>
              <a:tailEnd/>
            </a:ln>
          </p:spPr>
          <p:txBody>
            <a:bodyPr rot="10800000" vert="eaVert" wrap="none" anchor="ctr"/>
            <a:lstStyle/>
            <a:p>
              <a:endParaRPr lang="en-US" sz="2200" dirty="0">
                <a:latin typeface="Garamond"/>
                <a:cs typeface="Garamond"/>
              </a:endParaRPr>
            </a:p>
          </p:txBody>
        </p:sp>
        <p:sp>
          <p:nvSpPr>
            <p:cNvPr id="45" name="AutoShape 46"/>
            <p:cNvSpPr>
              <a:spLocks noChangeArrowheads="1"/>
            </p:cNvSpPr>
            <p:nvPr/>
          </p:nvSpPr>
          <p:spPr bwMode="auto">
            <a:xfrm rot="18596634">
              <a:off x="2005605" y="2208317"/>
              <a:ext cx="362434" cy="153988"/>
            </a:xfrm>
            <a:prstGeom prst="rightArrow">
              <a:avLst>
                <a:gd name="adj1" fmla="val 50000"/>
                <a:gd name="adj2" fmla="val 97165"/>
              </a:avLst>
            </a:prstGeom>
            <a:solidFill>
              <a:srgbClr val="FFFF00"/>
            </a:solidFill>
            <a:ln w="9525">
              <a:solidFill>
                <a:srgbClr val="FF0000"/>
              </a:solidFill>
              <a:miter lim="800000"/>
              <a:headEnd/>
              <a:tailEnd/>
            </a:ln>
          </p:spPr>
          <p:txBody>
            <a:bodyPr vert="eaVert" wrap="none" anchor="ctr"/>
            <a:lstStyle/>
            <a:p>
              <a:endParaRPr lang="en-US" sz="2200" dirty="0">
                <a:latin typeface="Garamond"/>
                <a:cs typeface="Garamond"/>
              </a:endParaRPr>
            </a:p>
          </p:txBody>
        </p:sp>
        <p:sp>
          <p:nvSpPr>
            <p:cNvPr id="56" name="AutoShape 48"/>
            <p:cNvSpPr>
              <a:spLocks noChangeArrowheads="1"/>
            </p:cNvSpPr>
            <p:nvPr/>
          </p:nvSpPr>
          <p:spPr bwMode="auto">
            <a:xfrm rot="3181150">
              <a:off x="2645519" y="2145787"/>
              <a:ext cx="396033" cy="167876"/>
            </a:xfrm>
            <a:prstGeom prst="rightArrow">
              <a:avLst>
                <a:gd name="adj1" fmla="val 50000"/>
                <a:gd name="adj2" fmla="val 125000"/>
              </a:avLst>
            </a:prstGeom>
            <a:solidFill>
              <a:srgbClr val="FFFF00"/>
            </a:solidFill>
            <a:ln w="9525">
              <a:solidFill>
                <a:srgbClr val="FF0000"/>
              </a:solidFill>
              <a:miter lim="800000"/>
              <a:headEnd/>
              <a:tailEnd/>
            </a:ln>
          </p:spPr>
          <p:txBody>
            <a:bodyPr rot="10800000" vert="eaVert" wrap="none" anchor="ctr"/>
            <a:lstStyle/>
            <a:p>
              <a:endParaRPr lang="en-US" sz="2200" dirty="0">
                <a:latin typeface="Garamond"/>
                <a:cs typeface="Garamond"/>
              </a:endParaRPr>
            </a:p>
          </p:txBody>
        </p:sp>
        <p:sp>
          <p:nvSpPr>
            <p:cNvPr id="57" name="AutoShape 49"/>
            <p:cNvSpPr>
              <a:spLocks noChangeArrowheads="1"/>
            </p:cNvSpPr>
            <p:nvPr/>
          </p:nvSpPr>
          <p:spPr bwMode="auto">
            <a:xfrm rot="13985500">
              <a:off x="2807168" y="2051417"/>
              <a:ext cx="320070" cy="152298"/>
            </a:xfrm>
            <a:prstGeom prst="rightArrow">
              <a:avLst>
                <a:gd name="adj1" fmla="val 50000"/>
                <a:gd name="adj2" fmla="val 125000"/>
              </a:avLst>
            </a:prstGeom>
            <a:solidFill>
              <a:srgbClr val="FFFF00"/>
            </a:solidFill>
            <a:ln w="9525">
              <a:solidFill>
                <a:srgbClr val="FF0000"/>
              </a:solidFill>
              <a:miter lim="800000"/>
              <a:headEnd/>
              <a:tailEnd/>
            </a:ln>
          </p:spPr>
          <p:txBody>
            <a:bodyPr vert="eaVert" wrap="none" anchor="ctr"/>
            <a:lstStyle/>
            <a:p>
              <a:endParaRPr lang="en-US" sz="2200" dirty="0">
                <a:latin typeface="Garamond"/>
                <a:cs typeface="Garamond"/>
              </a:endParaRPr>
            </a:p>
          </p:txBody>
        </p:sp>
        <p:sp>
          <p:nvSpPr>
            <p:cNvPr id="59" name="AutoShape 48"/>
            <p:cNvSpPr>
              <a:spLocks noChangeArrowheads="1"/>
            </p:cNvSpPr>
            <p:nvPr/>
          </p:nvSpPr>
          <p:spPr bwMode="auto">
            <a:xfrm>
              <a:off x="2286000" y="2895600"/>
              <a:ext cx="457200" cy="152400"/>
            </a:xfrm>
            <a:prstGeom prst="rightArrow">
              <a:avLst>
                <a:gd name="adj1" fmla="val 50000"/>
                <a:gd name="adj2" fmla="val 125000"/>
              </a:avLst>
            </a:prstGeom>
            <a:solidFill>
              <a:srgbClr val="FFFF00"/>
            </a:solidFill>
            <a:ln w="9525">
              <a:solidFill>
                <a:srgbClr val="FF0000"/>
              </a:solidFill>
              <a:miter lim="800000"/>
              <a:headEnd/>
              <a:tailEnd/>
            </a:ln>
          </p:spPr>
          <p:txBody>
            <a:bodyPr rot="10800000" vert="eaVert" wrap="none" anchor="ctr"/>
            <a:lstStyle/>
            <a:p>
              <a:endParaRPr lang="en-US" sz="2200" dirty="0">
                <a:latin typeface="Garamond"/>
                <a:cs typeface="Garamond"/>
              </a:endParaRPr>
            </a:p>
          </p:txBody>
        </p:sp>
        <p:sp>
          <p:nvSpPr>
            <p:cNvPr id="60" name="AutoShape 49"/>
            <p:cNvSpPr>
              <a:spLocks noChangeArrowheads="1"/>
            </p:cNvSpPr>
            <p:nvPr/>
          </p:nvSpPr>
          <p:spPr bwMode="auto">
            <a:xfrm rot="10800000">
              <a:off x="2286000" y="2743200"/>
              <a:ext cx="457200" cy="152400"/>
            </a:xfrm>
            <a:prstGeom prst="rightArrow">
              <a:avLst>
                <a:gd name="adj1" fmla="val 50000"/>
                <a:gd name="adj2" fmla="val 125000"/>
              </a:avLst>
            </a:prstGeom>
            <a:solidFill>
              <a:srgbClr val="FFFF00"/>
            </a:solidFill>
            <a:ln w="9525">
              <a:solidFill>
                <a:srgbClr val="FF0000"/>
              </a:solidFill>
              <a:miter lim="800000"/>
              <a:headEnd/>
              <a:tailEnd/>
            </a:ln>
          </p:spPr>
          <p:txBody>
            <a:bodyPr vert="eaVert" wrap="none" anchor="ctr"/>
            <a:lstStyle/>
            <a:p>
              <a:endParaRPr lang="en-US" sz="2200" dirty="0">
                <a:latin typeface="Garamond"/>
                <a:cs typeface="Garamond"/>
              </a:endParaRPr>
            </a:p>
          </p:txBody>
        </p:sp>
      </p:grpSp>
    </p:spTree>
    <p:extLst>
      <p:ext uri="{BB962C8B-B14F-4D97-AF65-F5344CB8AC3E}">
        <p14:creationId xmlns:p14="http://schemas.microsoft.com/office/powerpoint/2010/main" val="339200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9677400" y="6481466"/>
            <a:ext cx="914400" cy="365125"/>
          </a:xfrm>
        </p:spPr>
        <p:txBody>
          <a:bodyPr/>
          <a:lstStyle/>
          <a:p>
            <a:fld id="{66CAC88C-31F3-4764-B964-B930D18D7C5C}" type="slidenum">
              <a:rPr lang="en-US" smtClean="0">
                <a:solidFill>
                  <a:schemeClr val="tx1"/>
                </a:solidFill>
                <a:latin typeface="Garamond"/>
                <a:cs typeface="Garamond"/>
              </a:rPr>
              <a:t>12</a:t>
            </a:fld>
            <a:endParaRPr lang="en-US" dirty="0">
              <a:solidFill>
                <a:schemeClr val="tx1"/>
              </a:solidFill>
              <a:latin typeface="Garamond"/>
              <a:cs typeface="Garamond"/>
            </a:endParaRPr>
          </a:p>
        </p:txBody>
      </p:sp>
      <p:sp>
        <p:nvSpPr>
          <p:cNvPr id="22" name="Title 4"/>
          <p:cNvSpPr txBox="1">
            <a:spLocks/>
          </p:cNvSpPr>
          <p:nvPr/>
        </p:nvSpPr>
        <p:spPr>
          <a:xfrm>
            <a:off x="2362200" y="-5135"/>
            <a:ext cx="6629400" cy="762000"/>
          </a:xfrm>
          <a:prstGeom prst="rect">
            <a:avLst/>
          </a:prstGeom>
        </p:spPr>
        <p:txBody>
          <a:bodyPr>
            <a:noAutofit/>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sz="3600" b="1" dirty="0">
                <a:solidFill>
                  <a:schemeClr val="tx1"/>
                </a:solidFill>
                <a:latin typeface="Garamond"/>
                <a:cs typeface="Garamond"/>
              </a:rPr>
              <a:t>Emission Modeling</a:t>
            </a:r>
          </a:p>
        </p:txBody>
      </p:sp>
      <p:pic>
        <p:nvPicPr>
          <p:cNvPr id="11" name="Picture 1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088" y="4034595"/>
            <a:ext cx="3200400" cy="202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32"/>
          <p:cNvSpPr>
            <a:spLocks noChangeArrowheads="1"/>
          </p:cNvSpPr>
          <p:nvPr/>
        </p:nvSpPr>
        <p:spPr bwMode="auto">
          <a:xfrm>
            <a:off x="2459488" y="5939596"/>
            <a:ext cx="297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altLang="zh-CN" sz="2400" b="1" dirty="0">
                <a:latin typeface="Garamond"/>
                <a:ea typeface="宋体" charset="0"/>
                <a:cs typeface="Garamond"/>
              </a:rPr>
              <a:t>Emission Inventories</a:t>
            </a:r>
          </a:p>
        </p:txBody>
      </p:sp>
      <p:sp>
        <p:nvSpPr>
          <p:cNvPr id="13" name="Rectangle 33"/>
          <p:cNvSpPr>
            <a:spLocks noChangeArrowheads="1"/>
          </p:cNvSpPr>
          <p:nvPr/>
        </p:nvSpPr>
        <p:spPr bwMode="auto">
          <a:xfrm>
            <a:off x="7826286" y="6057104"/>
            <a:ext cx="3200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altLang="zh-CN" sz="2400" b="1" dirty="0">
                <a:latin typeface="Garamond"/>
                <a:ea typeface="宋体" charset="0"/>
                <a:cs typeface="Garamond"/>
              </a:rPr>
              <a:t>Model-ready Emission</a:t>
            </a:r>
          </a:p>
        </p:txBody>
      </p:sp>
      <p:grpSp>
        <p:nvGrpSpPr>
          <p:cNvPr id="63" name="Group 62"/>
          <p:cNvGrpSpPr/>
          <p:nvPr/>
        </p:nvGrpSpPr>
        <p:grpSpPr>
          <a:xfrm>
            <a:off x="4419600" y="854003"/>
            <a:ext cx="3352800" cy="2879796"/>
            <a:chOff x="5257800" y="914400"/>
            <a:chExt cx="3352800" cy="2879796"/>
          </a:xfrm>
        </p:grpSpPr>
        <p:sp>
          <p:nvSpPr>
            <p:cNvPr id="28" name="Oval 20"/>
            <p:cNvSpPr>
              <a:spLocks noChangeArrowheads="1"/>
            </p:cNvSpPr>
            <p:nvPr/>
          </p:nvSpPr>
          <p:spPr bwMode="auto">
            <a:xfrm>
              <a:off x="5791199" y="1269487"/>
              <a:ext cx="2362201" cy="2235713"/>
            </a:xfrm>
            <a:prstGeom prst="ellipse">
              <a:avLst/>
            </a:prstGeom>
            <a:noFill/>
            <a:ln w="76200">
              <a:solidFill>
                <a:srgbClr val="C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sz="3000" dirty="0">
                <a:latin typeface="Garamond"/>
                <a:ea typeface="宋体" charset="0"/>
                <a:cs typeface="Garamond"/>
              </a:endParaRPr>
            </a:p>
          </p:txBody>
        </p:sp>
        <p:pic>
          <p:nvPicPr>
            <p:cNvPr id="29" name="Picture 27"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674" y="2163348"/>
              <a:ext cx="860926" cy="5798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28" descr="DustStormMaricopa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3200400"/>
              <a:ext cx="860926" cy="593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2" descr="http://hvo.wr.usgs.gov/kilauea/timeline/20090508_00345_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524000"/>
              <a:ext cx="860926" cy="593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2" descr="http://t1.gstatic.com/images?q=tbn:ANd9GcSzu7Kr8FeDKnc8R9pWPxYo-3Vb-kMf0-ar2hAn8MuuL06E_98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2895600"/>
              <a:ext cx="860926" cy="525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4" descr="http://t1.gstatic.com/images?q=tbn:ANd9GcQQU6suUGqY8WOIXpdBdK8pdsGVCKdnxc5EpqFNhw7pqmWb-iB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2209800"/>
              <a:ext cx="860926" cy="549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0474" y="914400"/>
              <a:ext cx="860926" cy="5600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9" descr="http://t3.gstatic.com/images?q=tbn:ANd9GcTGBy19f_E09zZ8NhaooC-ghj-B-S06P0JpHM_fZohcGqhUOVz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3695" y="1455411"/>
              <a:ext cx="860926" cy="594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11" descr="http://t0.gstatic.com/images?q=tbn:ANd9GcRspQdSqAtVqAgbl_T3xKojwUSUFGNL38jIqw-1f0NK1l2822xJ9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1074" y="2895600"/>
              <a:ext cx="860926" cy="518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TextBox 16"/>
            <p:cNvSpPr txBox="1">
              <a:spLocks noChangeArrowheads="1"/>
            </p:cNvSpPr>
            <p:nvPr/>
          </p:nvSpPr>
          <p:spPr bwMode="auto">
            <a:xfrm>
              <a:off x="6019800" y="2057400"/>
              <a:ext cx="1828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altLang="zh-CN" sz="2400" b="1" dirty="0">
                  <a:latin typeface="Garamond"/>
                  <a:ea typeface="宋体" charset="0"/>
                  <a:cs typeface="Garamond"/>
                </a:rPr>
                <a:t>Real World Emissions</a:t>
              </a:r>
            </a:p>
          </p:txBody>
        </p:sp>
      </p:grpSp>
      <p:pic>
        <p:nvPicPr>
          <p:cNvPr id="62" name="Picture 61" descr="Screen Shot 2016-05-31 at 2.23.07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3286" y="4152103"/>
            <a:ext cx="3243401" cy="1968500"/>
          </a:xfrm>
          <a:prstGeom prst="rect">
            <a:avLst/>
          </a:prstGeom>
        </p:spPr>
      </p:pic>
      <p:sp>
        <p:nvSpPr>
          <p:cNvPr id="64" name="AutoShape 50"/>
          <p:cNvSpPr>
            <a:spLocks noChangeArrowheads="1"/>
          </p:cNvSpPr>
          <p:nvPr/>
        </p:nvSpPr>
        <p:spPr bwMode="auto">
          <a:xfrm rot="10800000" flipV="1">
            <a:off x="1632174" y="5017935"/>
            <a:ext cx="914400" cy="381000"/>
          </a:xfrm>
          <a:prstGeom prst="rightArrow">
            <a:avLst>
              <a:gd name="adj1" fmla="val 50000"/>
              <a:gd name="adj2" fmla="val 125000"/>
            </a:avLst>
          </a:prstGeom>
          <a:solidFill>
            <a:schemeClr val="bg1"/>
          </a:solidFill>
          <a:ln w="9525">
            <a:solidFill>
              <a:schemeClr val="bg1"/>
            </a:solidFill>
            <a:miter lim="800000"/>
            <a:headEnd/>
            <a:tailEnd/>
          </a:ln>
        </p:spPr>
        <p:txBody>
          <a:bodyPr wrap="none" anchor="ctr"/>
          <a:lstStyle/>
          <a:p>
            <a:endParaRPr lang="en-US" sz="2200" dirty="0">
              <a:latin typeface="Garamond"/>
              <a:cs typeface="Garamond"/>
            </a:endParaRPr>
          </a:p>
        </p:txBody>
      </p:sp>
      <p:sp>
        <p:nvSpPr>
          <p:cNvPr id="66" name="AutoShape 50"/>
          <p:cNvSpPr>
            <a:spLocks noChangeArrowheads="1"/>
          </p:cNvSpPr>
          <p:nvPr/>
        </p:nvSpPr>
        <p:spPr bwMode="auto">
          <a:xfrm rot="7600669" flipV="1">
            <a:off x="4155924" y="3690704"/>
            <a:ext cx="874901" cy="301880"/>
          </a:xfrm>
          <a:prstGeom prst="rightArrow">
            <a:avLst>
              <a:gd name="adj1" fmla="val 50000"/>
              <a:gd name="adj2" fmla="val 125000"/>
            </a:avLst>
          </a:prstGeom>
          <a:solidFill>
            <a:srgbClr val="00B050"/>
          </a:solidFill>
          <a:ln w="9525">
            <a:solidFill>
              <a:srgbClr val="00B050"/>
            </a:solidFill>
            <a:miter lim="800000"/>
            <a:headEnd/>
            <a:tailEnd/>
          </a:ln>
        </p:spPr>
        <p:txBody>
          <a:bodyPr wrap="none" anchor="ctr"/>
          <a:lstStyle/>
          <a:p>
            <a:endParaRPr lang="en-US" sz="2200" dirty="0">
              <a:highlight>
                <a:srgbClr val="000080"/>
              </a:highlight>
              <a:latin typeface="Garamond"/>
              <a:cs typeface="Garamond"/>
            </a:endParaRPr>
          </a:p>
        </p:txBody>
      </p:sp>
      <p:sp>
        <p:nvSpPr>
          <p:cNvPr id="68" name="AutoShape 50"/>
          <p:cNvSpPr>
            <a:spLocks noChangeArrowheads="1"/>
          </p:cNvSpPr>
          <p:nvPr/>
        </p:nvSpPr>
        <p:spPr bwMode="auto">
          <a:xfrm rot="5400000" flipV="1">
            <a:off x="7239000" y="3657600"/>
            <a:ext cx="609600" cy="304800"/>
          </a:xfrm>
          <a:prstGeom prst="rightArrow">
            <a:avLst>
              <a:gd name="adj1" fmla="val 50000"/>
              <a:gd name="adj2" fmla="val 125000"/>
            </a:avLst>
          </a:prstGeom>
          <a:solidFill>
            <a:schemeClr val="bg1"/>
          </a:solidFill>
          <a:ln w="9525">
            <a:solidFill>
              <a:schemeClr val="bg1"/>
            </a:solidFill>
            <a:miter lim="800000"/>
            <a:headEnd/>
            <a:tailEnd/>
          </a:ln>
        </p:spPr>
        <p:txBody>
          <a:bodyPr wrap="none" anchor="ctr"/>
          <a:lstStyle/>
          <a:p>
            <a:endParaRPr lang="en-US" sz="2200" dirty="0">
              <a:latin typeface="Garamond"/>
              <a:cs typeface="Garamond"/>
            </a:endParaRPr>
          </a:p>
        </p:txBody>
      </p:sp>
      <p:sp>
        <p:nvSpPr>
          <p:cNvPr id="46" name="AutoShape 50">
            <a:extLst>
              <a:ext uri="{FF2B5EF4-FFF2-40B4-BE49-F238E27FC236}">
                <a16:creationId xmlns:a16="http://schemas.microsoft.com/office/drawing/2014/main" id="{8C3CD9F7-5331-104C-B263-8025BE2A3E0B}"/>
              </a:ext>
            </a:extLst>
          </p:cNvPr>
          <p:cNvSpPr>
            <a:spLocks noChangeArrowheads="1"/>
          </p:cNvSpPr>
          <p:nvPr/>
        </p:nvSpPr>
        <p:spPr bwMode="auto">
          <a:xfrm flipV="1">
            <a:off x="5823174" y="4927185"/>
            <a:ext cx="1361397" cy="312472"/>
          </a:xfrm>
          <a:prstGeom prst="rightArrow">
            <a:avLst>
              <a:gd name="adj1" fmla="val 50000"/>
              <a:gd name="adj2" fmla="val 125000"/>
            </a:avLst>
          </a:prstGeom>
          <a:solidFill>
            <a:srgbClr val="00B050"/>
          </a:solidFill>
          <a:ln w="9525">
            <a:solidFill>
              <a:srgbClr val="00B050"/>
            </a:solidFill>
            <a:miter lim="800000"/>
            <a:headEnd/>
            <a:tailEnd/>
          </a:ln>
        </p:spPr>
        <p:txBody>
          <a:bodyPr wrap="none" anchor="ctr"/>
          <a:lstStyle/>
          <a:p>
            <a:endParaRPr lang="en-US" sz="2200" dirty="0">
              <a:highlight>
                <a:srgbClr val="000080"/>
              </a:highlight>
              <a:latin typeface="Garamond"/>
              <a:cs typeface="Garamond"/>
            </a:endParaRPr>
          </a:p>
        </p:txBody>
      </p:sp>
    </p:spTree>
    <p:extLst>
      <p:ext uri="{BB962C8B-B14F-4D97-AF65-F5344CB8AC3E}">
        <p14:creationId xmlns:p14="http://schemas.microsoft.com/office/powerpoint/2010/main" val="3747326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a:extLst>
              <a:ext uri="{FF2B5EF4-FFF2-40B4-BE49-F238E27FC236}">
                <a16:creationId xmlns:a16="http://schemas.microsoft.com/office/drawing/2014/main" id="{6F6262A9-434F-2C49-B49B-46D90E4F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672" y="2530718"/>
            <a:ext cx="4548475" cy="4548475"/>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0CE860CC-2A2B-CF49-87B2-987937FE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694" y="2512725"/>
            <a:ext cx="4548475" cy="4548475"/>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p:cNvSpPr>
            <a:spLocks noGrp="1"/>
          </p:cNvSpPr>
          <p:nvPr>
            <p:ph type="ctrTitle"/>
          </p:nvPr>
        </p:nvSpPr>
        <p:spPr>
          <a:xfrm>
            <a:off x="2005013" y="1"/>
            <a:ext cx="8534400" cy="855079"/>
          </a:xfrm>
        </p:spPr>
        <p:txBody>
          <a:bodyPr>
            <a:noAutofit/>
          </a:bodyPr>
          <a:lstStyle/>
          <a:p>
            <a:r>
              <a:rPr lang="en-US" sz="3600" b="1" dirty="0">
                <a:latin typeface="Garamond"/>
                <a:cs typeface="Garamond"/>
              </a:rPr>
              <a:t>GMU Air Quality Forecast Capability</a:t>
            </a:r>
          </a:p>
        </p:txBody>
      </p:sp>
      <p:sp>
        <p:nvSpPr>
          <p:cNvPr id="33" name="Rectangle 4"/>
          <p:cNvSpPr txBox="1">
            <a:spLocks noChangeArrowheads="1"/>
          </p:cNvSpPr>
          <p:nvPr/>
        </p:nvSpPr>
        <p:spPr bwMode="auto">
          <a:xfrm>
            <a:off x="1812606" y="881062"/>
            <a:ext cx="8855394" cy="14174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10000"/>
              </a:spcBef>
              <a:buClr>
                <a:schemeClr val="hlink"/>
              </a:buClr>
              <a:buSzPct val="70000"/>
              <a:buFont typeface="Wingdings" pitchFamily="2" charset="2"/>
              <a:buChar char="v"/>
              <a:defRPr/>
            </a:pPr>
            <a:r>
              <a:rPr lang="en-US" altLang="zh-CN" b="1" dirty="0">
                <a:latin typeface="Garamond"/>
                <a:cs typeface="Garamond"/>
              </a:rPr>
              <a:t>Operated by GMU;</a:t>
            </a:r>
          </a:p>
          <a:p>
            <a:pPr marL="0" indent="0" eaLnBrk="1" hangingPunct="1">
              <a:spcBef>
                <a:spcPct val="10000"/>
              </a:spcBef>
              <a:buClr>
                <a:schemeClr val="hlink"/>
              </a:buClr>
              <a:buSzPct val="70000"/>
              <a:defRPr/>
            </a:pPr>
            <a:endParaRPr lang="en-US" altLang="zh-CN" sz="1000" b="1" dirty="0">
              <a:latin typeface="Garamond"/>
              <a:cs typeface="Garamond"/>
            </a:endParaRPr>
          </a:p>
          <a:p>
            <a:pPr eaLnBrk="1" hangingPunct="1">
              <a:spcBef>
                <a:spcPct val="10000"/>
              </a:spcBef>
              <a:buClr>
                <a:schemeClr val="hlink"/>
              </a:buClr>
              <a:buSzPct val="70000"/>
              <a:buFont typeface="Wingdings" pitchFamily="2" charset="2"/>
              <a:buChar char="v"/>
              <a:defRPr/>
            </a:pPr>
            <a:r>
              <a:rPr lang="en-US" altLang="zh-CN" b="1" dirty="0">
                <a:latin typeface="Garamond"/>
                <a:cs typeface="Garamond"/>
              </a:rPr>
              <a:t>Provides national numerical air quality guidance for ozone and PM</a:t>
            </a:r>
            <a:r>
              <a:rPr lang="en-US" altLang="zh-CN" b="1" baseline="-25000" dirty="0">
                <a:latin typeface="Garamond"/>
                <a:cs typeface="Garamond"/>
              </a:rPr>
              <a:t>2.5</a:t>
            </a:r>
            <a:r>
              <a:rPr lang="en-US" altLang="zh-CN" b="1" dirty="0">
                <a:latin typeface="Garamond"/>
                <a:cs typeface="Garamond"/>
              </a:rPr>
              <a:t> (particulate matter with diameter &lt; 2.5 mm);</a:t>
            </a:r>
          </a:p>
          <a:p>
            <a:pPr eaLnBrk="1" hangingPunct="1">
              <a:spcBef>
                <a:spcPct val="10000"/>
              </a:spcBef>
              <a:buClr>
                <a:schemeClr val="hlink"/>
              </a:buClr>
              <a:buSzPct val="70000"/>
              <a:defRPr/>
            </a:pPr>
            <a:endParaRPr lang="en-US" altLang="zh-CN" sz="2000" b="1" dirty="0">
              <a:latin typeface="Garamond"/>
              <a:cs typeface="Garamond"/>
            </a:endParaRPr>
          </a:p>
        </p:txBody>
      </p:sp>
      <p:sp>
        <p:nvSpPr>
          <p:cNvPr id="37" name="Rectangle 4"/>
          <p:cNvSpPr>
            <a:spLocks noChangeArrowheads="1"/>
          </p:cNvSpPr>
          <p:nvPr/>
        </p:nvSpPr>
        <p:spPr bwMode="auto">
          <a:xfrm>
            <a:off x="2374094" y="2470937"/>
            <a:ext cx="210907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400" b="1" dirty="0">
                <a:latin typeface="Garamond"/>
                <a:cs typeface="Garamond"/>
              </a:rPr>
              <a:t>O</a:t>
            </a:r>
            <a:r>
              <a:rPr lang="en-US" altLang="zh-CN" sz="2400" b="1" baseline="-25000" dirty="0">
                <a:latin typeface="Garamond"/>
                <a:cs typeface="Garamond"/>
              </a:rPr>
              <a:t>3 </a:t>
            </a:r>
            <a:r>
              <a:rPr lang="en-US" altLang="zh-CN" sz="2400" b="1" dirty="0">
                <a:latin typeface="Garamond"/>
                <a:cs typeface="Garamond"/>
              </a:rPr>
              <a:t>Forecasting</a:t>
            </a:r>
            <a:endParaRPr lang="en-US" sz="2400" baseline="-25000" dirty="0">
              <a:latin typeface="Garamond"/>
              <a:cs typeface="Garamond"/>
            </a:endParaRPr>
          </a:p>
        </p:txBody>
      </p:sp>
      <p:sp>
        <p:nvSpPr>
          <p:cNvPr id="38" name="Rectangle 23"/>
          <p:cNvSpPr>
            <a:spLocks noChangeArrowheads="1"/>
          </p:cNvSpPr>
          <p:nvPr/>
        </p:nvSpPr>
        <p:spPr bwMode="auto">
          <a:xfrm>
            <a:off x="7140745" y="2488929"/>
            <a:ext cx="248632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400" b="1" dirty="0">
                <a:latin typeface="Garamond"/>
                <a:cs typeface="Garamond"/>
              </a:rPr>
              <a:t>PM</a:t>
            </a:r>
            <a:r>
              <a:rPr lang="en-US" altLang="zh-CN" sz="2400" b="1" baseline="-25000" dirty="0">
                <a:latin typeface="Garamond"/>
                <a:cs typeface="Garamond"/>
              </a:rPr>
              <a:t>2.5 </a:t>
            </a:r>
            <a:r>
              <a:rPr lang="en-US" altLang="zh-CN" sz="2400" b="1" dirty="0">
                <a:latin typeface="Garamond"/>
                <a:cs typeface="Garamond"/>
              </a:rPr>
              <a:t>Forecasting</a:t>
            </a:r>
            <a:endParaRPr lang="en-US" sz="2400" baseline="-25000" dirty="0">
              <a:latin typeface="Garamond"/>
              <a:cs typeface="Garamond"/>
            </a:endParaRPr>
          </a:p>
        </p:txBody>
      </p:sp>
    </p:spTree>
    <p:extLst>
      <p:ext uri="{BB962C8B-B14F-4D97-AF65-F5344CB8AC3E}">
        <p14:creationId xmlns:p14="http://schemas.microsoft.com/office/powerpoint/2010/main" val="1026470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0" name="Slide Number Placeholder 17"/>
          <p:cNvSpPr>
            <a:spLocks noGrp="1"/>
          </p:cNvSpPr>
          <p:nvPr>
            <p:ph type="sldNum" sz="quarter" idx="12"/>
          </p:nvPr>
        </p:nvSpPr>
        <p:spPr bwMode="auto">
          <a:xfrm>
            <a:off x="9448800" y="6356351"/>
            <a:ext cx="7620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0" tIns="0" rIns="0" bIns="0" rtlCol="0"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1C2D3B-3BAA-924E-8D26-39CDACB62234}" type="slidenum">
              <a:rPr lang="en-US" altLang="zh-CN" sz="1200" b="1">
                <a:solidFill>
                  <a:srgbClr val="1D4577"/>
                </a:solidFill>
                <a:latin typeface="Calibri" charset="0"/>
                <a:ea typeface="宋体" charset="0"/>
                <a:cs typeface="宋体" charset="0"/>
              </a:rPr>
              <a:pPr eaLnBrk="1" hangingPunct="1"/>
              <a:t>14</a:t>
            </a:fld>
            <a:endParaRPr lang="en-US" altLang="zh-CN" sz="1200" b="1">
              <a:solidFill>
                <a:srgbClr val="1D4577"/>
              </a:solidFill>
              <a:latin typeface="Calibri" charset="0"/>
              <a:ea typeface="宋体" charset="0"/>
              <a:cs typeface="宋体" charset="0"/>
            </a:endParaRPr>
          </a:p>
        </p:txBody>
      </p:sp>
      <p:sp>
        <p:nvSpPr>
          <p:cNvPr id="16393" name="Rectangle 4"/>
          <p:cNvSpPr txBox="1">
            <a:spLocks noChangeArrowheads="1"/>
          </p:cNvSpPr>
          <p:nvPr/>
        </p:nvSpPr>
        <p:spPr bwMode="auto">
          <a:xfrm>
            <a:off x="1140362" y="1350533"/>
            <a:ext cx="10441744" cy="4535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algn="ctr" eaLnBrk="1" hangingPunct="1">
              <a:spcBef>
                <a:spcPct val="10000"/>
              </a:spcBef>
              <a:buClr>
                <a:schemeClr val="hlink"/>
              </a:buClr>
              <a:buSzPct val="70000"/>
            </a:pPr>
            <a:r>
              <a:rPr lang="en-US" altLang="zh-CN" b="1" dirty="0">
                <a:latin typeface="Garamond"/>
                <a:cs typeface="Garamond"/>
              </a:rPr>
              <a:t>Great Depression</a:t>
            </a:r>
          </a:p>
          <a:p>
            <a:pPr eaLnBrk="1" hangingPunct="1">
              <a:spcBef>
                <a:spcPct val="10000"/>
              </a:spcBef>
              <a:buClr>
                <a:schemeClr val="hlink"/>
              </a:buClr>
              <a:buSzPct val="70000"/>
              <a:buFont typeface="Wingdings" charset="0"/>
              <a:buChar char="v"/>
            </a:pPr>
            <a:r>
              <a:rPr lang="en-US" altLang="zh-CN" b="1" dirty="0">
                <a:solidFill>
                  <a:srgbClr val="0000AB"/>
                </a:solidFill>
                <a:latin typeface="Garamond"/>
                <a:cs typeface="Garamond"/>
              </a:rPr>
              <a:t>Starting – Ending time: December 2007 – October 2009;</a:t>
            </a:r>
          </a:p>
          <a:p>
            <a:pPr eaLnBrk="1" hangingPunct="1">
              <a:spcBef>
                <a:spcPct val="10000"/>
              </a:spcBef>
              <a:buClr>
                <a:schemeClr val="hlink"/>
              </a:buClr>
              <a:buSzPct val="70000"/>
            </a:pPr>
            <a:endParaRPr lang="en-US" altLang="zh-CN" sz="800" b="1" dirty="0">
              <a:solidFill>
                <a:srgbClr val="0000AB"/>
              </a:solidFill>
              <a:latin typeface="Garamond"/>
              <a:cs typeface="Garamond"/>
            </a:endParaRPr>
          </a:p>
          <a:p>
            <a:pPr eaLnBrk="1" hangingPunct="1">
              <a:spcBef>
                <a:spcPct val="10000"/>
              </a:spcBef>
              <a:buClr>
                <a:schemeClr val="hlink"/>
              </a:buClr>
              <a:buSzPct val="70000"/>
              <a:buFont typeface="Wingdings" charset="0"/>
              <a:buChar char="v"/>
            </a:pPr>
            <a:r>
              <a:rPr lang="en-US" altLang="zh-CN" b="1" dirty="0">
                <a:solidFill>
                  <a:srgbClr val="0000AB"/>
                </a:solidFill>
                <a:latin typeface="Garamond"/>
                <a:cs typeface="Garamond"/>
              </a:rPr>
              <a:t>Cause: Bursting of the housing bubble in 2007, followed by a subprime mortgage crisis in 2008;</a:t>
            </a:r>
          </a:p>
          <a:p>
            <a:pPr eaLnBrk="1" hangingPunct="1">
              <a:spcBef>
                <a:spcPct val="10000"/>
              </a:spcBef>
              <a:buClr>
                <a:schemeClr val="hlink"/>
              </a:buClr>
              <a:buSzPct val="70000"/>
            </a:pPr>
            <a:endParaRPr lang="en-US" altLang="zh-CN" sz="800" b="1" dirty="0">
              <a:solidFill>
                <a:srgbClr val="0000AB"/>
              </a:solidFill>
              <a:latin typeface="Garamond"/>
              <a:cs typeface="Garamond"/>
            </a:endParaRPr>
          </a:p>
          <a:p>
            <a:pPr eaLnBrk="1" hangingPunct="1">
              <a:spcBef>
                <a:spcPct val="10000"/>
              </a:spcBef>
              <a:buClr>
                <a:schemeClr val="hlink"/>
              </a:buClr>
              <a:buSzPct val="70000"/>
              <a:buFont typeface="Wingdings" charset="0"/>
              <a:buChar char="v"/>
            </a:pPr>
            <a:r>
              <a:rPr lang="en-US" altLang="zh-CN" b="1" dirty="0">
                <a:solidFill>
                  <a:srgbClr val="0000AB"/>
                </a:solidFill>
                <a:latin typeface="Garamond"/>
                <a:cs typeface="Garamond"/>
              </a:rPr>
              <a:t>Impacts: </a:t>
            </a:r>
          </a:p>
          <a:p>
            <a:pPr lvl="1" eaLnBrk="1" hangingPunct="1">
              <a:spcBef>
                <a:spcPct val="10000"/>
              </a:spcBef>
              <a:buClr>
                <a:schemeClr val="hlink"/>
              </a:buClr>
              <a:buSzPct val="70000"/>
              <a:buFont typeface="Wingdings" charset="0"/>
              <a:buChar char="Ø"/>
            </a:pPr>
            <a:r>
              <a:rPr lang="en-US" altLang="zh-CN" b="1" dirty="0">
                <a:latin typeface="Garamond"/>
                <a:cs typeface="Garamond"/>
              </a:rPr>
              <a:t>Unemployment rate: 4.7% in Nov 2007 </a:t>
            </a:r>
            <a:r>
              <a:rPr lang="en-US" altLang="zh-CN" b="1" dirty="0">
                <a:latin typeface="Garamond"/>
                <a:cs typeface="Garamond"/>
                <a:sym typeface="Wingdings" charset="0"/>
              </a:rPr>
              <a:t> 10.1%  in Oct 2009</a:t>
            </a:r>
            <a:r>
              <a:rPr lang="en-US" altLang="zh-CN" b="1" dirty="0">
                <a:latin typeface="Garamond"/>
                <a:cs typeface="Garamond"/>
              </a:rPr>
              <a:t>.</a:t>
            </a:r>
          </a:p>
          <a:p>
            <a:pPr lvl="1" eaLnBrk="1" hangingPunct="1">
              <a:spcBef>
                <a:spcPct val="10000"/>
              </a:spcBef>
              <a:buClr>
                <a:schemeClr val="hlink"/>
              </a:buClr>
              <a:buSzPct val="70000"/>
              <a:buFont typeface="Wingdings" charset="0"/>
              <a:buChar char="Ø"/>
            </a:pPr>
            <a:r>
              <a:rPr lang="en-US" altLang="zh-CN" b="1" dirty="0">
                <a:solidFill>
                  <a:srgbClr val="171717"/>
                </a:solidFill>
                <a:latin typeface="Garamond"/>
                <a:cs typeface="Garamond"/>
              </a:rPr>
              <a:t>Income level: dropped to 1996 level after inflation adjustment;</a:t>
            </a:r>
          </a:p>
          <a:p>
            <a:pPr lvl="1" eaLnBrk="1" hangingPunct="1">
              <a:spcBef>
                <a:spcPct val="10000"/>
              </a:spcBef>
              <a:buClr>
                <a:schemeClr val="hlink"/>
              </a:buClr>
              <a:buSzPct val="70000"/>
              <a:buFont typeface="Wingdings" charset="0"/>
              <a:buChar char="Ø"/>
            </a:pPr>
            <a:r>
              <a:rPr lang="en-US" altLang="zh-CN" b="1" dirty="0">
                <a:solidFill>
                  <a:srgbClr val="171717"/>
                </a:solidFill>
                <a:latin typeface="Garamond"/>
                <a:cs typeface="Garamond"/>
              </a:rPr>
              <a:t>Poverty rate: 12% </a:t>
            </a:r>
            <a:r>
              <a:rPr lang="en-US" altLang="zh-CN" b="1" dirty="0">
                <a:solidFill>
                  <a:srgbClr val="171717"/>
                </a:solidFill>
                <a:latin typeface="Garamond"/>
                <a:cs typeface="Garamond"/>
                <a:sym typeface="Wingdings" charset="0"/>
              </a:rPr>
              <a:t> 16% (50 millions);</a:t>
            </a:r>
          </a:p>
          <a:p>
            <a:pPr lvl="1" eaLnBrk="1" hangingPunct="1">
              <a:spcBef>
                <a:spcPct val="10000"/>
              </a:spcBef>
              <a:buClr>
                <a:schemeClr val="hlink"/>
              </a:buClr>
              <a:buSzPct val="70000"/>
              <a:buFont typeface="Wingdings" charset="0"/>
              <a:buChar char="Ø"/>
            </a:pPr>
            <a:r>
              <a:rPr lang="en-US" altLang="zh-CN" b="1" dirty="0">
                <a:solidFill>
                  <a:srgbClr val="171717"/>
                </a:solidFill>
                <a:latin typeface="Garamond"/>
                <a:cs typeface="Garamond"/>
                <a:sym typeface="Wingdings" charset="0"/>
              </a:rPr>
              <a:t>GDP: contract by 5.1%;</a:t>
            </a:r>
            <a:endParaRPr lang="en-US" altLang="zh-CN" b="1" dirty="0">
              <a:solidFill>
                <a:srgbClr val="171717"/>
              </a:solidFill>
              <a:latin typeface="Garamond"/>
              <a:cs typeface="Garamond"/>
            </a:endParaRPr>
          </a:p>
          <a:p>
            <a:pPr lvl="1" eaLnBrk="1" hangingPunct="1">
              <a:spcBef>
                <a:spcPct val="10000"/>
              </a:spcBef>
              <a:buClr>
                <a:schemeClr val="hlink"/>
              </a:buClr>
              <a:buSzPct val="70000"/>
              <a:buFont typeface="Wingdings" charset="0"/>
              <a:buNone/>
            </a:pPr>
            <a:endParaRPr lang="en-US" altLang="zh-CN" sz="800" b="1" dirty="0">
              <a:solidFill>
                <a:srgbClr val="171717"/>
              </a:solidFill>
              <a:latin typeface="Garamond"/>
              <a:cs typeface="Garamond"/>
            </a:endParaRPr>
          </a:p>
          <a:p>
            <a:pPr eaLnBrk="1" hangingPunct="1">
              <a:spcBef>
                <a:spcPct val="10000"/>
              </a:spcBef>
              <a:buClr>
                <a:schemeClr val="hlink"/>
              </a:buClr>
              <a:buSzPct val="70000"/>
              <a:buFont typeface="Wingdings" charset="0"/>
              <a:buChar char="v"/>
            </a:pPr>
            <a:r>
              <a:rPr lang="en-US" altLang="zh-CN" b="1" dirty="0">
                <a:solidFill>
                  <a:srgbClr val="0000AB"/>
                </a:solidFill>
                <a:latin typeface="Garamond"/>
                <a:cs typeface="Garamond"/>
              </a:rPr>
              <a:t>Worst economic recession since the Great Depression</a:t>
            </a:r>
            <a:endParaRPr lang="en-US" altLang="zh-CN" b="1" dirty="0">
              <a:latin typeface="Garamond"/>
              <a:cs typeface="Garamond"/>
            </a:endParaRPr>
          </a:p>
        </p:txBody>
      </p:sp>
      <p:sp>
        <p:nvSpPr>
          <p:cNvPr id="16394" name="Rectangle 15"/>
          <p:cNvSpPr>
            <a:spLocks noChangeArrowheads="1"/>
          </p:cNvSpPr>
          <p:nvPr/>
        </p:nvSpPr>
        <p:spPr bwMode="auto">
          <a:xfrm>
            <a:off x="1867153" y="6072862"/>
            <a:ext cx="817633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342900" indent="-342900">
              <a:spcBef>
                <a:spcPct val="10000"/>
              </a:spcBef>
              <a:buClr>
                <a:schemeClr val="hlink"/>
              </a:buClr>
              <a:buSzPct val="70000"/>
            </a:pPr>
            <a:r>
              <a:rPr lang="en-US" altLang="zh-CN" sz="2400" b="1" dirty="0">
                <a:solidFill>
                  <a:srgbClr val="FF0000"/>
                </a:solidFill>
                <a:latin typeface="Garamond"/>
                <a:cs typeface="Garamond"/>
              </a:rPr>
              <a:t>Question: What does it mean to Air Quality (and Emissions)?</a:t>
            </a:r>
          </a:p>
        </p:txBody>
      </p:sp>
      <p:sp>
        <p:nvSpPr>
          <p:cNvPr id="16395" name="Title 1"/>
          <p:cNvSpPr>
            <a:spLocks noGrp="1"/>
          </p:cNvSpPr>
          <p:nvPr>
            <p:ph type="ctrTitle"/>
          </p:nvPr>
        </p:nvSpPr>
        <p:spPr>
          <a:xfrm>
            <a:off x="1362221" y="174477"/>
            <a:ext cx="9467557" cy="838200"/>
          </a:xfrm>
        </p:spPr>
        <p:txBody>
          <a:bodyPr>
            <a:normAutofit fontScale="90000"/>
          </a:bodyPr>
          <a:lstStyle/>
          <a:p>
            <a:pPr eaLnBrk="1" hangingPunct="1"/>
            <a:r>
              <a:rPr lang="en-US" altLang="zh-CN" sz="3200" b="1" dirty="0">
                <a:latin typeface="Garamond"/>
                <a:ea typeface="宋体" charset="0"/>
                <a:cs typeface="Garamond"/>
              </a:rPr>
              <a:t>Application 1. </a:t>
            </a:r>
            <a:br>
              <a:rPr lang="en-US" altLang="zh-CN" sz="3200" b="1" dirty="0">
                <a:latin typeface="Garamond"/>
                <a:ea typeface="宋体" charset="0"/>
                <a:cs typeface="Garamond"/>
              </a:rPr>
            </a:br>
            <a:r>
              <a:rPr lang="en-US" altLang="zh-CN" sz="3200" b="1" dirty="0">
                <a:latin typeface="Garamond"/>
                <a:ea typeface="宋体" charset="0"/>
                <a:cs typeface="Garamond"/>
              </a:rPr>
              <a:t>Impact of the Social Events on US Air Quality</a:t>
            </a:r>
          </a:p>
        </p:txBody>
      </p:sp>
    </p:spTree>
    <p:extLst>
      <p:ext uri="{BB962C8B-B14F-4D97-AF65-F5344CB8AC3E}">
        <p14:creationId xmlns:p14="http://schemas.microsoft.com/office/powerpoint/2010/main" val="313227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3"/>
          <p:cNvSpPr txBox="1">
            <a:spLocks noChangeArrowheads="1"/>
          </p:cNvSpPr>
          <p:nvPr/>
        </p:nvSpPr>
        <p:spPr bwMode="auto">
          <a:xfrm>
            <a:off x="2314576" y="1"/>
            <a:ext cx="77819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3600" b="1">
                <a:latin typeface="Garamond"/>
                <a:ea typeface="宋体" charset="0"/>
                <a:cs typeface="Garamond"/>
              </a:rPr>
              <a:t>Ozone Monitoring Instrument (OMI)</a:t>
            </a:r>
          </a:p>
        </p:txBody>
      </p:sp>
      <p:pic>
        <p:nvPicPr>
          <p:cNvPr id="2048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762000"/>
            <a:ext cx="26670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pic>
      <p:pic>
        <p:nvPicPr>
          <p:cNvPr id="20483" name="Picture 7" descr="aura_still_1hirdls0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762000"/>
            <a:ext cx="35814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4" name="Text Box 8"/>
          <p:cNvSpPr txBox="1">
            <a:spLocks noChangeArrowheads="1"/>
          </p:cNvSpPr>
          <p:nvPr/>
        </p:nvSpPr>
        <p:spPr bwMode="auto">
          <a:xfrm>
            <a:off x="1981200" y="3276601"/>
            <a:ext cx="781208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CN" sz="1400" b="1">
                <a:latin typeface="Garamond"/>
                <a:ea typeface="MS PGothic" charset="0"/>
                <a:cs typeface="Garamond"/>
              </a:rPr>
              <a:t>One of four sensors on the  EOS-Aura platform (OMI, MLS, TES, HIRDLS)</a:t>
            </a:r>
          </a:p>
        </p:txBody>
      </p:sp>
      <p:sp>
        <p:nvSpPr>
          <p:cNvPr id="20485" name="Text Box 9"/>
          <p:cNvSpPr txBox="1">
            <a:spLocks noChangeArrowheads="1"/>
          </p:cNvSpPr>
          <p:nvPr/>
        </p:nvSpPr>
        <p:spPr bwMode="auto">
          <a:xfrm>
            <a:off x="1903414" y="3500439"/>
            <a:ext cx="85423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CN" sz="1800">
                <a:latin typeface="Garamond"/>
                <a:ea typeface="MS PGothic" charset="0"/>
                <a:cs typeface="Garamond"/>
              </a:rPr>
              <a:t>Launched on 07-15-04 </a:t>
            </a:r>
          </a:p>
        </p:txBody>
      </p:sp>
      <p:sp>
        <p:nvSpPr>
          <p:cNvPr id="20486" name="TextBox 8"/>
          <p:cNvSpPr txBox="1">
            <a:spLocks noChangeArrowheads="1"/>
          </p:cNvSpPr>
          <p:nvPr/>
        </p:nvSpPr>
        <p:spPr bwMode="auto">
          <a:xfrm>
            <a:off x="1981200" y="3505201"/>
            <a:ext cx="23622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1200" i="1">
                <a:latin typeface="Garamond"/>
                <a:ea typeface="MS PGothic" charset="0"/>
                <a:cs typeface="Garamond"/>
              </a:rPr>
              <a:t>Courtesy of OMAR Torres</a:t>
            </a:r>
          </a:p>
        </p:txBody>
      </p:sp>
      <p:sp>
        <p:nvSpPr>
          <p:cNvPr id="20487" name="Text Box 2"/>
          <p:cNvSpPr txBox="1">
            <a:spLocks noChangeArrowheads="1"/>
          </p:cNvSpPr>
          <p:nvPr/>
        </p:nvSpPr>
        <p:spPr bwMode="auto">
          <a:xfrm>
            <a:off x="6858000" y="4033838"/>
            <a:ext cx="3810000" cy="2062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1600" b="1" u="sng">
                <a:latin typeface="Garamond"/>
                <a:ea typeface="MS PGothic" charset="0"/>
                <a:cs typeface="Garamond"/>
              </a:rPr>
              <a:t>Data Quality Control</a:t>
            </a:r>
          </a:p>
          <a:p>
            <a:pPr eaLnBrk="1" hangingPunct="1"/>
            <a:r>
              <a:rPr lang="en-US" altLang="zh-CN" sz="1600" b="1">
                <a:latin typeface="Garamond"/>
                <a:ea typeface="MS PGothic" charset="0"/>
                <a:cs typeface="Garamond"/>
              </a:rPr>
              <a:t>- VCD quality flag;</a:t>
            </a:r>
          </a:p>
          <a:p>
            <a:pPr eaLnBrk="1" hangingPunct="1"/>
            <a:endParaRPr lang="en-US" altLang="zh-CN" sz="1600" b="1">
              <a:latin typeface="Garamond"/>
              <a:ea typeface="MS PGothic" charset="0"/>
              <a:cs typeface="Garamond"/>
            </a:endParaRPr>
          </a:p>
          <a:p>
            <a:pPr eaLnBrk="1" hangingPunct="1"/>
            <a:r>
              <a:rPr lang="en-US" altLang="zh-CN" sz="1600" b="1">
                <a:latin typeface="Garamond"/>
                <a:ea typeface="MS PGothic" charset="0"/>
                <a:cs typeface="Garamond"/>
              </a:rPr>
              <a:t>- Cloud fraction;</a:t>
            </a:r>
          </a:p>
          <a:p>
            <a:pPr eaLnBrk="1" hangingPunct="1">
              <a:buFontTx/>
              <a:buChar char="-"/>
            </a:pPr>
            <a:endParaRPr lang="en-US" altLang="zh-CN" sz="1600" b="1">
              <a:latin typeface="Garamond"/>
              <a:ea typeface="MS PGothic" charset="0"/>
              <a:cs typeface="Garamond"/>
            </a:endParaRPr>
          </a:p>
          <a:p>
            <a:pPr eaLnBrk="1" hangingPunct="1">
              <a:buFontTx/>
              <a:buChar char="-"/>
            </a:pPr>
            <a:r>
              <a:rPr lang="en-US" altLang="zh-CN" sz="1600" b="1">
                <a:latin typeface="Garamond"/>
                <a:ea typeface="MS PGothic" charset="0"/>
                <a:cs typeface="Garamond"/>
              </a:rPr>
              <a:t> Row Anomaly;</a:t>
            </a:r>
          </a:p>
          <a:p>
            <a:pPr eaLnBrk="1" hangingPunct="1"/>
            <a:endParaRPr lang="en-US" altLang="zh-CN" sz="1600" b="1">
              <a:latin typeface="Garamond"/>
              <a:ea typeface="MS PGothic" charset="0"/>
              <a:cs typeface="Garamond"/>
            </a:endParaRPr>
          </a:p>
          <a:p>
            <a:pPr eaLnBrk="1" hangingPunct="1">
              <a:buFontTx/>
              <a:buChar char="-"/>
            </a:pPr>
            <a:r>
              <a:rPr lang="en-US" altLang="zh-CN" sz="1600" b="1">
                <a:latin typeface="Garamond"/>
                <a:ea typeface="MS PGothic" charset="0"/>
                <a:cs typeface="Garamond"/>
              </a:rPr>
              <a:t> Outliners (5% at each end)</a:t>
            </a:r>
          </a:p>
        </p:txBody>
      </p:sp>
      <p:sp>
        <p:nvSpPr>
          <p:cNvPr id="20488" name="Rectangle 1"/>
          <p:cNvSpPr>
            <a:spLocks noChangeArrowheads="1"/>
          </p:cNvSpPr>
          <p:nvPr/>
        </p:nvSpPr>
        <p:spPr bwMode="auto">
          <a:xfrm>
            <a:off x="1676400" y="3717926"/>
            <a:ext cx="4953000" cy="314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b="1" u="sng">
                <a:latin typeface="Garamond"/>
                <a:ea typeface="MS PGothic" charset="0"/>
                <a:cs typeface="Garamond"/>
              </a:rPr>
              <a:t>Instrument Characteristics</a:t>
            </a:r>
          </a:p>
          <a:p>
            <a:r>
              <a:rPr lang="en-US" altLang="zh-CN" b="1">
                <a:latin typeface="Garamond"/>
                <a:ea typeface="MS PGothic" charset="0"/>
                <a:cs typeface="Garamond"/>
              </a:rPr>
              <a:t>-Nadir solar backscatter spectrometer</a:t>
            </a:r>
          </a:p>
          <a:p>
            <a:endParaRPr lang="en-US" altLang="zh-CN" b="1">
              <a:latin typeface="Garamond"/>
              <a:ea typeface="MS PGothic" charset="0"/>
              <a:cs typeface="Garamond"/>
            </a:endParaRPr>
          </a:p>
          <a:p>
            <a:r>
              <a:rPr lang="en-US" altLang="zh-CN" b="1">
                <a:latin typeface="Garamond"/>
                <a:ea typeface="MS PGothic" charset="0"/>
                <a:cs typeface="Garamond"/>
              </a:rPr>
              <a:t>-Spectral range 270-500 nm (resolution~0.6 nm )</a:t>
            </a:r>
          </a:p>
          <a:p>
            <a:pPr>
              <a:buFontTx/>
              <a:buChar char="-"/>
            </a:pPr>
            <a:endParaRPr lang="en-US" altLang="zh-CN" b="1">
              <a:latin typeface="Garamond"/>
              <a:ea typeface="MS PGothic" charset="0"/>
              <a:cs typeface="Garamond"/>
            </a:endParaRPr>
          </a:p>
          <a:p>
            <a:pPr>
              <a:buFontTx/>
              <a:buChar char="-"/>
            </a:pPr>
            <a:r>
              <a:rPr lang="en-US" altLang="zh-CN" b="1">
                <a:latin typeface="Garamond"/>
                <a:ea typeface="MS PGothic" charset="0"/>
                <a:cs typeface="Garamond"/>
              </a:rPr>
              <a:t>Spatial resolution: 13X24 km footprint</a:t>
            </a:r>
          </a:p>
          <a:p>
            <a:endParaRPr lang="en-US" altLang="zh-CN" b="1">
              <a:latin typeface="Garamond"/>
              <a:ea typeface="MS PGothic" charset="0"/>
              <a:cs typeface="Garamond"/>
            </a:endParaRPr>
          </a:p>
          <a:p>
            <a:pPr>
              <a:buFontTx/>
              <a:buChar char="-"/>
            </a:pPr>
            <a:r>
              <a:rPr lang="en-US" altLang="zh-CN" b="1">
                <a:latin typeface="Garamond"/>
                <a:ea typeface="MS PGothic" charset="0"/>
                <a:cs typeface="Garamond"/>
              </a:rPr>
              <a:t>Swath width: 2600 km (global daily coverage)</a:t>
            </a:r>
          </a:p>
          <a:p>
            <a:pPr>
              <a:buFontTx/>
              <a:buChar char="-"/>
            </a:pPr>
            <a:endParaRPr lang="en-US" altLang="zh-CN" b="1">
              <a:latin typeface="Garamond"/>
              <a:ea typeface="MS PGothic" charset="0"/>
              <a:cs typeface="Garamond"/>
            </a:endParaRPr>
          </a:p>
          <a:p>
            <a:pPr>
              <a:buFontTx/>
              <a:buChar char="-"/>
            </a:pPr>
            <a:r>
              <a:rPr lang="en-US" altLang="zh-CN" b="1">
                <a:latin typeface="Garamond"/>
                <a:ea typeface="MS PGothic" charset="0"/>
                <a:cs typeface="Garamond"/>
              </a:rPr>
              <a:t>13:45 (+/- 15 min) Local equator crossing time (ascending node)</a:t>
            </a:r>
          </a:p>
        </p:txBody>
      </p:sp>
    </p:spTree>
    <p:extLst>
      <p:ext uri="{BB962C8B-B14F-4D97-AF65-F5344CB8AC3E}">
        <p14:creationId xmlns:p14="http://schemas.microsoft.com/office/powerpoint/2010/main" val="2215905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3"/>
          <p:cNvSpPr txBox="1">
            <a:spLocks noChangeArrowheads="1"/>
          </p:cNvSpPr>
          <p:nvPr/>
        </p:nvSpPr>
        <p:spPr bwMode="auto">
          <a:xfrm>
            <a:off x="2667001" y="304801"/>
            <a:ext cx="76676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3600" b="1">
                <a:latin typeface="Garamond"/>
                <a:ea typeface="宋体" charset="0"/>
                <a:cs typeface="Garamond"/>
              </a:rPr>
              <a:t>AQS: EPA Ambient NO2 Monitoring </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124200"/>
            <a:ext cx="4230688"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1" name="Rectangle 4"/>
          <p:cNvSpPr txBox="1">
            <a:spLocks noChangeArrowheads="1"/>
          </p:cNvSpPr>
          <p:nvPr/>
        </p:nvSpPr>
        <p:spPr bwMode="auto">
          <a:xfrm>
            <a:off x="2057400" y="1143000"/>
            <a:ext cx="79248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10000"/>
              </a:spcBef>
              <a:buClr>
                <a:schemeClr val="hlink"/>
              </a:buClr>
              <a:buSzPct val="70000"/>
              <a:buFont typeface="Wingdings" charset="0"/>
              <a:buChar char="v"/>
            </a:pPr>
            <a:r>
              <a:rPr lang="en-US" altLang="zh-CN" sz="2000" b="1">
                <a:solidFill>
                  <a:srgbClr val="0000AB"/>
                </a:solidFill>
                <a:latin typeface="Garamond"/>
                <a:cs typeface="Garamond"/>
              </a:rPr>
              <a:t>Method: Chemiluminescence</a:t>
            </a:r>
          </a:p>
          <a:p>
            <a:pPr lvl="1" eaLnBrk="1" hangingPunct="1">
              <a:spcBef>
                <a:spcPct val="10000"/>
              </a:spcBef>
              <a:buClr>
                <a:schemeClr val="hlink"/>
              </a:buClr>
              <a:buSzPct val="70000"/>
              <a:buFont typeface="Wingdings" charset="0"/>
              <a:buChar char="Ø"/>
            </a:pPr>
            <a:r>
              <a:rPr lang="en-US" altLang="zh-CN" sz="1800" b="1">
                <a:latin typeface="Garamond"/>
                <a:cs typeface="Garamond"/>
              </a:rPr>
              <a:t>Interferences with PAN, O3 and alkyl nitrates</a:t>
            </a:r>
          </a:p>
          <a:p>
            <a:pPr lvl="1" eaLnBrk="1" hangingPunct="1">
              <a:spcBef>
                <a:spcPct val="10000"/>
              </a:spcBef>
              <a:buClr>
                <a:schemeClr val="hlink"/>
              </a:buClr>
              <a:buSzPct val="70000"/>
              <a:buFont typeface="Wingdings" charset="0"/>
              <a:buChar char="Ø"/>
            </a:pPr>
            <a:r>
              <a:rPr lang="en-US" altLang="zh-CN" sz="1800" b="1">
                <a:solidFill>
                  <a:srgbClr val="171717"/>
                </a:solidFill>
                <a:latin typeface="Garamond"/>
                <a:cs typeface="Garamond"/>
              </a:rPr>
              <a:t>Uncertainty higher at lower end</a:t>
            </a:r>
          </a:p>
          <a:p>
            <a:pPr lvl="1" eaLnBrk="1" hangingPunct="1">
              <a:spcBef>
                <a:spcPct val="10000"/>
              </a:spcBef>
              <a:buClr>
                <a:schemeClr val="hlink"/>
              </a:buClr>
              <a:buSzPct val="70000"/>
            </a:pPr>
            <a:endParaRPr lang="en-US" altLang="zh-CN" sz="800" b="1">
              <a:solidFill>
                <a:srgbClr val="171717"/>
              </a:solidFill>
              <a:latin typeface="Garamond"/>
              <a:cs typeface="Garamond"/>
            </a:endParaRPr>
          </a:p>
          <a:p>
            <a:pPr eaLnBrk="1" hangingPunct="1">
              <a:spcBef>
                <a:spcPct val="10000"/>
              </a:spcBef>
              <a:buClr>
                <a:schemeClr val="hlink"/>
              </a:buClr>
              <a:buSzPct val="70000"/>
              <a:buFont typeface="Wingdings" charset="0"/>
              <a:buChar char="v"/>
            </a:pPr>
            <a:r>
              <a:rPr lang="en-US" altLang="zh-CN" sz="2000" b="1">
                <a:solidFill>
                  <a:srgbClr val="0000AB"/>
                </a:solidFill>
                <a:latin typeface="Garamond"/>
                <a:cs typeface="Garamond"/>
              </a:rPr>
              <a:t>Select early morning rush hours (6-9AM): higher values and less photochemistry</a:t>
            </a:r>
            <a:endParaRPr lang="en-US" altLang="zh-CN" sz="2000">
              <a:latin typeface="Garamond"/>
              <a:ea typeface="宋体" charset="0"/>
              <a:cs typeface="Garamond"/>
            </a:endParaRPr>
          </a:p>
          <a:p>
            <a:pPr eaLnBrk="1" hangingPunct="1">
              <a:spcBef>
                <a:spcPct val="10000"/>
              </a:spcBef>
              <a:buClr>
                <a:schemeClr val="hlink"/>
              </a:buClr>
              <a:buSzPct val="70000"/>
            </a:pPr>
            <a:endParaRPr lang="en-US" altLang="zh-CN" sz="800" b="1">
              <a:solidFill>
                <a:srgbClr val="0000AB"/>
              </a:solidFill>
              <a:latin typeface="Garamond"/>
              <a:ea typeface="宋体" charset="0"/>
              <a:cs typeface="Garamond"/>
            </a:endParaRPr>
          </a:p>
        </p:txBody>
      </p:sp>
    </p:spTree>
    <p:extLst>
      <p:ext uri="{BB962C8B-B14F-4D97-AF65-F5344CB8AC3E}">
        <p14:creationId xmlns:p14="http://schemas.microsoft.com/office/powerpoint/2010/main" val="1248290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3429000" y="1"/>
            <a:ext cx="6096000" cy="715963"/>
          </a:xfrm>
        </p:spPr>
        <p:txBody>
          <a:bodyPr>
            <a:normAutofit fontScale="90000"/>
          </a:bodyPr>
          <a:lstStyle/>
          <a:p>
            <a:r>
              <a:rPr lang="en-US" altLang="zh-CN" sz="3200" b="1" dirty="0">
                <a:latin typeface="Garamond"/>
                <a:ea typeface="宋体" charset="0"/>
                <a:cs typeface="Garamond"/>
              </a:rPr>
              <a:t>OMI Observed </a:t>
            </a:r>
            <a:r>
              <a:rPr lang="en-US" altLang="zh-CN" sz="3200" b="1" dirty="0" err="1">
                <a:latin typeface="Garamond"/>
                <a:ea typeface="宋体" charset="0"/>
                <a:cs typeface="Garamond"/>
              </a:rPr>
              <a:t>NOx</a:t>
            </a:r>
            <a:r>
              <a:rPr lang="en-US" altLang="zh-CN" sz="3200" b="1" dirty="0">
                <a:latin typeface="Garamond"/>
                <a:ea typeface="宋体" charset="0"/>
                <a:cs typeface="Garamond"/>
              </a:rPr>
              <a:t> Change (July)</a:t>
            </a:r>
            <a:endParaRPr lang="zh-CN" altLang="en-US" sz="3200" b="1" dirty="0">
              <a:latin typeface="Garamond"/>
              <a:ea typeface="宋体" charset="0"/>
              <a:cs typeface="Garamond"/>
            </a:endParaRPr>
          </a:p>
        </p:txBody>
      </p:sp>
      <p:pic>
        <p:nvPicPr>
          <p:cNvPr id="24578" name="Picture 5" descr="Description: OMI_2005-2012-di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609601"/>
            <a:ext cx="7696200" cy="6073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79" name="TextBox 8"/>
          <p:cNvSpPr txBox="1">
            <a:spLocks noChangeArrowheads="1"/>
          </p:cNvSpPr>
          <p:nvPr/>
        </p:nvSpPr>
        <p:spPr bwMode="auto">
          <a:xfrm>
            <a:off x="8305800" y="6581776"/>
            <a:ext cx="23622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1200" i="1">
                <a:latin typeface="Garamond"/>
                <a:ea typeface="MS PGothic" charset="0"/>
                <a:cs typeface="Garamond"/>
              </a:rPr>
              <a:t>Contributed by Lok Lamsal</a:t>
            </a:r>
          </a:p>
        </p:txBody>
      </p:sp>
    </p:spTree>
    <p:extLst>
      <p:ext uri="{BB962C8B-B14F-4D97-AF65-F5344CB8AC3E}">
        <p14:creationId xmlns:p14="http://schemas.microsoft.com/office/powerpoint/2010/main" val="2589738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066800"/>
            <a:ext cx="7978775"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26" name="Title 1"/>
          <p:cNvSpPr>
            <a:spLocks noGrp="1"/>
          </p:cNvSpPr>
          <p:nvPr>
            <p:ph type="title"/>
          </p:nvPr>
        </p:nvSpPr>
        <p:spPr>
          <a:xfrm>
            <a:off x="1904999" y="76201"/>
            <a:ext cx="8927123" cy="715963"/>
          </a:xfrm>
        </p:spPr>
        <p:txBody>
          <a:bodyPr>
            <a:normAutofit fontScale="90000"/>
          </a:bodyPr>
          <a:lstStyle/>
          <a:p>
            <a:r>
              <a:rPr lang="en-US" altLang="zh-CN" sz="3200" b="1" dirty="0">
                <a:latin typeface="Garamond"/>
                <a:ea typeface="宋体" charset="0"/>
                <a:cs typeface="Garamond"/>
              </a:rPr>
              <a:t>Inter-Comparison of OMI, AQS and NAQFC Model</a:t>
            </a:r>
            <a:endParaRPr lang="zh-CN" altLang="en-US" sz="3200" b="1" dirty="0">
              <a:latin typeface="Garamond"/>
              <a:ea typeface="宋体" charset="0"/>
              <a:cs typeface="Garamond"/>
            </a:endParaRPr>
          </a:p>
        </p:txBody>
      </p:sp>
      <p:sp>
        <p:nvSpPr>
          <p:cNvPr id="26627" name="TextBox 5"/>
          <p:cNvSpPr txBox="1">
            <a:spLocks noChangeArrowheads="1"/>
          </p:cNvSpPr>
          <p:nvPr/>
        </p:nvSpPr>
        <p:spPr bwMode="auto">
          <a:xfrm>
            <a:off x="4572000" y="2667001"/>
            <a:ext cx="18288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latin typeface="Garamond"/>
                <a:ea typeface="宋体" charset="0"/>
                <a:cs typeface="Garamond"/>
              </a:rPr>
              <a:t>Los Angeles</a:t>
            </a:r>
            <a:endParaRPr lang="zh-CN" altLang="en-US" b="1">
              <a:latin typeface="Garamond"/>
              <a:ea typeface="宋体" charset="0"/>
              <a:cs typeface="Garamond"/>
            </a:endParaRPr>
          </a:p>
        </p:txBody>
      </p:sp>
      <p:sp>
        <p:nvSpPr>
          <p:cNvPr id="26628" name="TextBox 6"/>
          <p:cNvSpPr txBox="1">
            <a:spLocks noChangeArrowheads="1"/>
          </p:cNvSpPr>
          <p:nvPr/>
        </p:nvSpPr>
        <p:spPr bwMode="auto">
          <a:xfrm>
            <a:off x="8229600" y="2667001"/>
            <a:ext cx="1524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latin typeface="Garamond"/>
                <a:ea typeface="宋体" charset="0"/>
                <a:cs typeface="Garamond"/>
              </a:rPr>
              <a:t>New York</a:t>
            </a:r>
            <a:endParaRPr lang="zh-CN" altLang="en-US" b="1">
              <a:latin typeface="Garamond"/>
              <a:ea typeface="宋体" charset="0"/>
              <a:cs typeface="Garamond"/>
            </a:endParaRPr>
          </a:p>
        </p:txBody>
      </p:sp>
      <p:sp>
        <p:nvSpPr>
          <p:cNvPr id="26629" name="TextBox 7"/>
          <p:cNvSpPr txBox="1">
            <a:spLocks noChangeArrowheads="1"/>
          </p:cNvSpPr>
          <p:nvPr/>
        </p:nvSpPr>
        <p:spPr bwMode="auto">
          <a:xfrm>
            <a:off x="4495800" y="5029201"/>
            <a:ext cx="1905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latin typeface="Garamond"/>
                <a:ea typeface="宋体" charset="0"/>
                <a:cs typeface="Garamond"/>
              </a:rPr>
              <a:t>Philadelphia</a:t>
            </a:r>
            <a:endParaRPr lang="zh-CN" altLang="en-US" b="1">
              <a:latin typeface="Garamond"/>
              <a:ea typeface="宋体" charset="0"/>
              <a:cs typeface="Garamond"/>
            </a:endParaRPr>
          </a:p>
        </p:txBody>
      </p:sp>
      <p:pic>
        <p:nvPicPr>
          <p:cNvPr id="2663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066801"/>
            <a:ext cx="381000" cy="247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429001"/>
            <a:ext cx="381000" cy="247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2" name="TextBox 9"/>
          <p:cNvSpPr txBox="1">
            <a:spLocks noChangeArrowheads="1"/>
          </p:cNvSpPr>
          <p:nvPr/>
        </p:nvSpPr>
        <p:spPr bwMode="auto">
          <a:xfrm rot="-5400000">
            <a:off x="196057" y="3167857"/>
            <a:ext cx="4114800" cy="36988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Garamond"/>
                <a:cs typeface="Garamond"/>
              </a:rPr>
              <a:t>NOx Change from 2005 Level (%)</a:t>
            </a:r>
          </a:p>
        </p:txBody>
      </p:sp>
      <p:pic>
        <p:nvPicPr>
          <p:cNvPr id="26633" name="Picture 10" descr="Screen Shot 2014-10-31 at 11.41.5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362200"/>
            <a:ext cx="1447800" cy="103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4" name="Picture 11" descr="Screen Shot 2014-10-31 at 11.41.5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362200"/>
            <a:ext cx="1447800" cy="103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35" name="Picture 12" descr="Screen Shot 2014-10-31 at 11.41.5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724400"/>
            <a:ext cx="1447800" cy="103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6" name="TextBox 8"/>
          <p:cNvSpPr txBox="1">
            <a:spLocks noChangeArrowheads="1"/>
          </p:cNvSpPr>
          <p:nvPr/>
        </p:nvSpPr>
        <p:spPr bwMode="auto">
          <a:xfrm>
            <a:off x="7924800" y="5029201"/>
            <a:ext cx="2362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b="1">
                <a:latin typeface="Garamond"/>
                <a:ea typeface="宋体" charset="0"/>
                <a:cs typeface="Garamond"/>
              </a:rPr>
              <a:t>Washington, DC</a:t>
            </a:r>
            <a:endParaRPr lang="zh-CN" altLang="en-US" b="1">
              <a:latin typeface="Garamond"/>
              <a:ea typeface="宋体" charset="0"/>
              <a:cs typeface="Garamond"/>
            </a:endParaRPr>
          </a:p>
        </p:txBody>
      </p:sp>
      <p:pic>
        <p:nvPicPr>
          <p:cNvPr id="26637" name="Picture 14" descr="Screen Shot 2014-10-31 at 11.41.5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4724400"/>
            <a:ext cx="1447800" cy="103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8" name="TextBox 14"/>
          <p:cNvSpPr txBox="1">
            <a:spLocks noChangeArrowheads="1"/>
          </p:cNvSpPr>
          <p:nvPr/>
        </p:nvSpPr>
        <p:spPr bwMode="auto">
          <a:xfrm>
            <a:off x="7162800" y="6400800"/>
            <a:ext cx="269744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latin typeface="Garamond"/>
                <a:cs typeface="Garamond"/>
              </a:rPr>
              <a:t>(Source: Tong et al., 2015)</a:t>
            </a:r>
          </a:p>
        </p:txBody>
      </p:sp>
    </p:spTree>
    <p:extLst>
      <p:ext uri="{BB962C8B-B14F-4D97-AF65-F5344CB8AC3E}">
        <p14:creationId xmlns:p14="http://schemas.microsoft.com/office/powerpoint/2010/main" val="3960689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txBox="1">
            <a:spLocks/>
          </p:cNvSpPr>
          <p:nvPr/>
        </p:nvSpPr>
        <p:spPr bwMode="auto">
          <a:xfrm>
            <a:off x="2514600" y="0"/>
            <a:ext cx="75438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4000">
                <a:solidFill>
                  <a:srgbClr val="000000"/>
                </a:solidFill>
                <a:latin typeface="Garamond"/>
                <a:cs typeface="Garamond"/>
              </a:rPr>
              <a:t>Rapid Refresh of NO</a:t>
            </a:r>
            <a:r>
              <a:rPr lang="en-US" sz="4000" baseline="-25000">
                <a:solidFill>
                  <a:srgbClr val="000000"/>
                </a:solidFill>
                <a:latin typeface="Garamond"/>
                <a:cs typeface="Garamond"/>
              </a:rPr>
              <a:t>x</a:t>
            </a:r>
            <a:r>
              <a:rPr lang="en-US" sz="4000">
                <a:solidFill>
                  <a:srgbClr val="000000"/>
                </a:solidFill>
                <a:latin typeface="Garamond"/>
                <a:cs typeface="Garamond"/>
              </a:rPr>
              <a:t> Emissions</a:t>
            </a:r>
          </a:p>
        </p:txBody>
      </p:sp>
      <p:sp>
        <p:nvSpPr>
          <p:cNvPr id="30722" name="Slide Number Placeholder 17"/>
          <p:cNvSpPr txBox="1">
            <a:spLocks/>
          </p:cNvSpPr>
          <p:nvPr/>
        </p:nvSpPr>
        <p:spPr bwMode="auto">
          <a:xfrm>
            <a:off x="9448800" y="6356351"/>
            <a:ext cx="76200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778E424B-4B5F-E244-BFA3-ABDA8099814B}" type="slidenum">
              <a:rPr lang="en-US" altLang="zh-CN" sz="1200" b="1">
                <a:solidFill>
                  <a:srgbClr val="000000"/>
                </a:solidFill>
                <a:latin typeface="Garamond"/>
                <a:ea typeface="SimSun" charset="0"/>
                <a:cs typeface="Garamond"/>
              </a:rPr>
              <a:pPr algn="r" eaLnBrk="1" hangingPunct="1"/>
              <a:t>19</a:t>
            </a:fld>
            <a:endParaRPr lang="en-US" altLang="zh-CN" sz="1200" b="1">
              <a:solidFill>
                <a:srgbClr val="000000"/>
              </a:solidFill>
              <a:latin typeface="Garamond"/>
              <a:ea typeface="SimSun" charset="0"/>
              <a:cs typeface="Garamond"/>
            </a:endParaRPr>
          </a:p>
        </p:txBody>
      </p:sp>
      <p:sp>
        <p:nvSpPr>
          <p:cNvPr id="30723" name="Rectangle 4"/>
          <p:cNvSpPr>
            <a:spLocks noChangeArrowheads="1"/>
          </p:cNvSpPr>
          <p:nvPr/>
        </p:nvSpPr>
        <p:spPr bwMode="auto">
          <a:xfrm>
            <a:off x="371475" y="685800"/>
            <a:ext cx="116014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800" dirty="0">
                <a:solidFill>
                  <a:srgbClr val="000000"/>
                </a:solidFill>
                <a:latin typeface="Garamond"/>
                <a:cs typeface="Garamond"/>
              </a:rPr>
              <a:t>Question: Can satellite and ground data be used to rapidly refresh NOx emissions?</a:t>
            </a:r>
          </a:p>
        </p:txBody>
      </p:sp>
      <p:sp>
        <p:nvSpPr>
          <p:cNvPr id="8" name="Title 1"/>
          <p:cNvSpPr txBox="1">
            <a:spLocks/>
          </p:cNvSpPr>
          <p:nvPr/>
        </p:nvSpPr>
        <p:spPr bwMode="auto">
          <a:xfrm>
            <a:off x="1371595" y="1308542"/>
            <a:ext cx="5043810" cy="10007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800" dirty="0">
                <a:solidFill>
                  <a:srgbClr val="000000"/>
                </a:solidFill>
                <a:latin typeface="Garamond"/>
                <a:cs typeface="Garamond"/>
              </a:rPr>
              <a:t>Fusing ground and satellite data:</a:t>
            </a:r>
          </a:p>
        </p:txBody>
      </p:sp>
      <p:pic>
        <p:nvPicPr>
          <p:cNvPr id="30725" name="Picture 3" descr="Screen Shot 2016-01-07 at 9.24.31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1954" y="1415232"/>
            <a:ext cx="3581400" cy="78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8" name="Rectangle 3"/>
          <p:cNvSpPr>
            <a:spLocks noChangeArrowheads="1"/>
          </p:cNvSpPr>
          <p:nvPr/>
        </p:nvSpPr>
        <p:spPr bwMode="auto">
          <a:xfrm>
            <a:off x="2282029" y="2216476"/>
            <a:ext cx="456406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400" dirty="0">
                <a:solidFill>
                  <a:srgbClr val="000000"/>
                </a:solidFill>
                <a:latin typeface="Garamond"/>
                <a:cs typeface="Garamond"/>
              </a:rPr>
              <a:t>State-level Adjustment Factors</a:t>
            </a:r>
          </a:p>
        </p:txBody>
      </p:sp>
      <p:pic>
        <p:nvPicPr>
          <p:cNvPr id="30729" name="Picture 1" descr="Screen Shot 2016-01-07 at 9.27.50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047" y="2645103"/>
            <a:ext cx="7261091" cy="4197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30" name="Rectangle 13"/>
          <p:cNvSpPr>
            <a:spLocks noChangeArrowheads="1"/>
          </p:cNvSpPr>
          <p:nvPr/>
        </p:nvSpPr>
        <p:spPr bwMode="auto">
          <a:xfrm>
            <a:off x="514293" y="6325671"/>
            <a:ext cx="191911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400" dirty="0">
                <a:solidFill>
                  <a:srgbClr val="000000"/>
                </a:solidFill>
                <a:latin typeface="Garamond"/>
                <a:cs typeface="Garamond"/>
              </a:rPr>
              <a:t>(2005 to 2012)</a:t>
            </a:r>
          </a:p>
        </p:txBody>
      </p:sp>
      <p:sp>
        <p:nvSpPr>
          <p:cNvPr id="30731" name="TextBox 11"/>
          <p:cNvSpPr txBox="1">
            <a:spLocks noChangeArrowheads="1"/>
          </p:cNvSpPr>
          <p:nvPr/>
        </p:nvSpPr>
        <p:spPr bwMode="auto">
          <a:xfrm>
            <a:off x="8111464" y="5770940"/>
            <a:ext cx="404719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Garamond"/>
                <a:cs typeface="Garamond"/>
              </a:rPr>
              <a:t>(Source: Tong et al., GRL, 2016)</a:t>
            </a:r>
          </a:p>
        </p:txBody>
      </p:sp>
      <p:sp>
        <p:nvSpPr>
          <p:cNvPr id="13" name="Rectangle 3">
            <a:extLst>
              <a:ext uri="{FF2B5EF4-FFF2-40B4-BE49-F238E27FC236}">
                <a16:creationId xmlns:a16="http://schemas.microsoft.com/office/drawing/2014/main" id="{EDA41328-A478-AA4E-904E-949099361771}"/>
              </a:ext>
            </a:extLst>
          </p:cNvPr>
          <p:cNvSpPr>
            <a:spLocks noChangeArrowheads="1"/>
          </p:cNvSpPr>
          <p:nvPr/>
        </p:nvSpPr>
        <p:spPr bwMode="auto">
          <a:xfrm>
            <a:off x="7776368" y="2369649"/>
            <a:ext cx="4564063"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2400" dirty="0">
                <a:solidFill>
                  <a:srgbClr val="000000"/>
                </a:solidFill>
                <a:latin typeface="Garamond"/>
                <a:cs typeface="Garamond"/>
              </a:rPr>
              <a:t>AF – Adjustment Factor</a:t>
            </a:r>
          </a:p>
          <a:p>
            <a:r>
              <a:rPr lang="en-US" sz="2400" dirty="0">
                <a:solidFill>
                  <a:srgbClr val="000000"/>
                </a:solidFill>
                <a:latin typeface="Garamond"/>
                <a:cs typeface="Garamond"/>
              </a:rPr>
              <a:t>△S – Change in Satellite data;</a:t>
            </a:r>
          </a:p>
          <a:p>
            <a:r>
              <a:rPr lang="en-US" sz="2400" dirty="0">
                <a:solidFill>
                  <a:srgbClr val="000000"/>
                </a:solidFill>
                <a:latin typeface="Garamond"/>
                <a:cs typeface="Garamond"/>
              </a:rPr>
              <a:t>△G – Change in Ground data;</a:t>
            </a:r>
          </a:p>
          <a:p>
            <a:r>
              <a:rPr lang="en-US" sz="2400" dirty="0">
                <a:solidFill>
                  <a:srgbClr val="000000"/>
                </a:solidFill>
                <a:latin typeface="Garamond"/>
                <a:cs typeface="Garamond"/>
              </a:rPr>
              <a:t>N</a:t>
            </a:r>
            <a:r>
              <a:rPr lang="en-US" sz="2400" baseline="-25000" dirty="0">
                <a:solidFill>
                  <a:srgbClr val="000000"/>
                </a:solidFill>
                <a:latin typeface="Garamond"/>
                <a:cs typeface="Garamond"/>
              </a:rPr>
              <a:t>S</a:t>
            </a:r>
            <a:r>
              <a:rPr lang="en-US" sz="2400" dirty="0">
                <a:solidFill>
                  <a:srgbClr val="000000"/>
                </a:solidFill>
                <a:latin typeface="Garamond"/>
                <a:cs typeface="Garamond"/>
              </a:rPr>
              <a:t> – Satellite sample size;</a:t>
            </a:r>
          </a:p>
          <a:p>
            <a:r>
              <a:rPr lang="en-US" sz="2400" dirty="0">
                <a:solidFill>
                  <a:srgbClr val="000000"/>
                </a:solidFill>
                <a:latin typeface="Garamond"/>
                <a:cs typeface="Garamond"/>
              </a:rPr>
              <a:t>N</a:t>
            </a:r>
            <a:r>
              <a:rPr lang="en-US" sz="2400" baseline="-25000" dirty="0">
                <a:solidFill>
                  <a:srgbClr val="000000"/>
                </a:solidFill>
                <a:latin typeface="Garamond"/>
                <a:cs typeface="Garamond"/>
              </a:rPr>
              <a:t>G</a:t>
            </a:r>
            <a:r>
              <a:rPr lang="en-US" sz="2400" dirty="0">
                <a:solidFill>
                  <a:srgbClr val="000000"/>
                </a:solidFill>
                <a:latin typeface="Garamond"/>
                <a:cs typeface="Garamond"/>
              </a:rPr>
              <a:t> – Ground sample size;</a:t>
            </a:r>
          </a:p>
          <a:p>
            <a:r>
              <a:rPr lang="en-US" sz="2400" dirty="0" err="1">
                <a:solidFill>
                  <a:srgbClr val="000000"/>
                </a:solidFill>
                <a:latin typeface="Garamond"/>
                <a:cs typeface="Garamond"/>
              </a:rPr>
              <a:t>f</a:t>
            </a:r>
            <a:r>
              <a:rPr lang="en-US" sz="2400" baseline="-25000" dirty="0" err="1">
                <a:solidFill>
                  <a:srgbClr val="000000"/>
                </a:solidFill>
                <a:latin typeface="Garamond"/>
                <a:cs typeface="Garamond"/>
              </a:rPr>
              <a:t>S</a:t>
            </a:r>
            <a:r>
              <a:rPr lang="en-US" sz="2400" dirty="0">
                <a:solidFill>
                  <a:srgbClr val="000000"/>
                </a:solidFill>
                <a:latin typeface="Garamond"/>
                <a:cs typeface="Garamond"/>
              </a:rPr>
              <a:t> – Satellite weighing factor;</a:t>
            </a:r>
          </a:p>
          <a:p>
            <a:r>
              <a:rPr lang="en-US" sz="2400" dirty="0" err="1">
                <a:solidFill>
                  <a:srgbClr val="000000"/>
                </a:solidFill>
                <a:latin typeface="Garamond"/>
                <a:cs typeface="Garamond"/>
              </a:rPr>
              <a:t>f</a:t>
            </a:r>
            <a:r>
              <a:rPr lang="en-US" sz="2400" baseline="-25000" dirty="0" err="1">
                <a:solidFill>
                  <a:srgbClr val="000000"/>
                </a:solidFill>
                <a:latin typeface="Garamond"/>
                <a:cs typeface="Garamond"/>
              </a:rPr>
              <a:t>G</a:t>
            </a:r>
            <a:r>
              <a:rPr lang="en-US" sz="2400" dirty="0">
                <a:solidFill>
                  <a:srgbClr val="000000"/>
                </a:solidFill>
                <a:latin typeface="Garamond"/>
                <a:cs typeface="Garamond"/>
              </a:rPr>
              <a:t> – Ground weighing factor;</a:t>
            </a:r>
          </a:p>
        </p:txBody>
      </p:sp>
    </p:spTree>
    <p:extLst>
      <p:ext uri="{BB962C8B-B14F-4D97-AF65-F5344CB8AC3E}">
        <p14:creationId xmlns:p14="http://schemas.microsoft.com/office/powerpoint/2010/main" val="204353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36638" y="444493"/>
            <a:ext cx="5580306" cy="892995"/>
          </a:xfrm>
        </p:spPr>
        <p:txBody>
          <a:bodyPr>
            <a:noAutofit/>
          </a:bodyPr>
          <a:lstStyle/>
          <a:p>
            <a:r>
              <a:rPr lang="en-US" sz="3200" b="1" dirty="0">
                <a:latin typeface="Garamond"/>
                <a:cs typeface="Garamond"/>
              </a:rPr>
              <a:t>Outline</a:t>
            </a:r>
            <a:endParaRPr lang="en-US" sz="3200" dirty="0">
              <a:latin typeface="Garamond"/>
              <a:cs typeface="Garamond"/>
            </a:endParaRPr>
          </a:p>
        </p:txBody>
      </p:sp>
      <p:sp>
        <p:nvSpPr>
          <p:cNvPr id="6" name="TextBox 5"/>
          <p:cNvSpPr txBox="1"/>
          <p:nvPr/>
        </p:nvSpPr>
        <p:spPr>
          <a:xfrm>
            <a:off x="1828800" y="1849027"/>
            <a:ext cx="7504926" cy="2277547"/>
          </a:xfrm>
          <a:prstGeom prst="rect">
            <a:avLst/>
          </a:prstGeom>
          <a:noFill/>
        </p:spPr>
        <p:txBody>
          <a:bodyPr wrap="square" rtlCol="0">
            <a:spAutoFit/>
          </a:bodyPr>
          <a:lstStyle/>
          <a:p>
            <a:pPr>
              <a:spcBef>
                <a:spcPts val="1200"/>
              </a:spcBef>
            </a:pPr>
            <a:r>
              <a:rPr lang="en-US" sz="2800" dirty="0">
                <a:latin typeface="Garamond"/>
                <a:cs typeface="Garamond"/>
              </a:rPr>
              <a:t>1) Fundamentals of air quality; </a:t>
            </a:r>
          </a:p>
          <a:p>
            <a:pPr>
              <a:spcBef>
                <a:spcPts val="1200"/>
              </a:spcBef>
            </a:pPr>
            <a:r>
              <a:rPr lang="en-US" sz="2800" dirty="0">
                <a:latin typeface="Garamond"/>
                <a:cs typeface="Garamond"/>
              </a:rPr>
              <a:t>2) Concepts of regional air quality modeling; </a:t>
            </a:r>
          </a:p>
          <a:p>
            <a:pPr>
              <a:spcBef>
                <a:spcPts val="1200"/>
              </a:spcBef>
            </a:pPr>
            <a:r>
              <a:rPr lang="en-US" sz="2800" dirty="0">
                <a:latin typeface="Garamond"/>
                <a:cs typeface="Garamond"/>
              </a:rPr>
              <a:t>3) Typical applications; </a:t>
            </a:r>
          </a:p>
          <a:p>
            <a:pPr>
              <a:spcBef>
                <a:spcPts val="1200"/>
              </a:spcBef>
            </a:pPr>
            <a:r>
              <a:rPr lang="en-US" sz="2800" dirty="0">
                <a:latin typeface="Garamond"/>
                <a:cs typeface="Garamond"/>
              </a:rPr>
              <a:t>4) CMAQ Lab Experiment: Wildfire Forecasting;</a:t>
            </a:r>
          </a:p>
        </p:txBody>
      </p:sp>
      <p:sp>
        <p:nvSpPr>
          <p:cNvPr id="22"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2</a:t>
            </a:fld>
            <a:endParaRPr lang="en-US" dirty="0">
              <a:solidFill>
                <a:srgbClr val="000000"/>
              </a:solidFill>
              <a:latin typeface="Garamond"/>
              <a:cs typeface="Garamond"/>
            </a:endParaRPr>
          </a:p>
        </p:txBody>
      </p:sp>
    </p:spTree>
    <p:extLst>
      <p:ext uri="{BB962C8B-B14F-4D97-AF65-F5344CB8AC3E}">
        <p14:creationId xmlns:p14="http://schemas.microsoft.com/office/powerpoint/2010/main" val="297611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2"/>
          <p:cNvSpPr>
            <a:spLocks noGrp="1"/>
          </p:cNvSpPr>
          <p:nvPr>
            <p:ph type="sldNum" sz="quarter" idx="12"/>
          </p:nvPr>
        </p:nvSpPr>
        <p:spPr bwMode="auto">
          <a:xfrm>
            <a:off x="6553200" y="6356350"/>
            <a:ext cx="21336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1" hangingPunct="1"/>
            <a:fld id="{9AC2DB8C-021A-5642-BF1A-27A0C694D88D}" type="slidenum">
              <a:rPr lang="en-US" smtClean="0"/>
              <a:pPr algn="ctr" eaLnBrk="1" hangingPunct="1"/>
              <a:t>20</a:t>
            </a:fld>
            <a:endParaRPr lang="en-US" sz="1200">
              <a:solidFill>
                <a:srgbClr val="898989"/>
              </a:solidFill>
              <a:latin typeface="Garamond"/>
              <a:ea typeface="宋体" charset="0"/>
              <a:cs typeface="Garamond"/>
            </a:endParaRPr>
          </a:p>
        </p:txBody>
      </p:sp>
      <p:pic>
        <p:nvPicPr>
          <p:cNvPr id="3174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9648" y="3750949"/>
            <a:ext cx="4417056" cy="3089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74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09649" y="779964"/>
            <a:ext cx="4314067" cy="3018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748"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774587"/>
            <a:ext cx="4323651" cy="3025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9" name="TextBox 7"/>
          <p:cNvSpPr txBox="1">
            <a:spLocks noChangeArrowheads="1"/>
          </p:cNvSpPr>
          <p:nvPr/>
        </p:nvSpPr>
        <p:spPr bwMode="auto">
          <a:xfrm>
            <a:off x="1667083" y="923069"/>
            <a:ext cx="4470986" cy="4616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latin typeface="Garamond"/>
                <a:cs typeface="Garamond"/>
              </a:rPr>
              <a:t>Business As Usual (2011-2005)</a:t>
            </a:r>
          </a:p>
        </p:txBody>
      </p:sp>
      <p:sp>
        <p:nvSpPr>
          <p:cNvPr id="31750" name="TextBox 8"/>
          <p:cNvSpPr txBox="1">
            <a:spLocks noChangeArrowheads="1"/>
          </p:cNvSpPr>
          <p:nvPr/>
        </p:nvSpPr>
        <p:spPr bwMode="auto">
          <a:xfrm>
            <a:off x="5959210" y="917691"/>
            <a:ext cx="4395946" cy="46166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latin typeface="Garamond"/>
                <a:cs typeface="Garamond"/>
              </a:rPr>
              <a:t>Recession (2011-2005) </a:t>
            </a:r>
          </a:p>
        </p:txBody>
      </p:sp>
      <p:sp>
        <p:nvSpPr>
          <p:cNvPr id="31751" name="TextBox 9"/>
          <p:cNvSpPr txBox="1">
            <a:spLocks noChangeArrowheads="1"/>
          </p:cNvSpPr>
          <p:nvPr/>
        </p:nvSpPr>
        <p:spPr bwMode="auto">
          <a:xfrm>
            <a:off x="5865878" y="3822548"/>
            <a:ext cx="4632367" cy="553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latin typeface="Garamond"/>
                <a:cs typeface="Garamond"/>
              </a:rPr>
              <a:t>O</a:t>
            </a:r>
            <a:r>
              <a:rPr lang="en-US" baseline="-25000" dirty="0">
                <a:latin typeface="Garamond"/>
                <a:cs typeface="Garamond"/>
              </a:rPr>
              <a:t>3</a:t>
            </a:r>
            <a:r>
              <a:rPr lang="en-US" dirty="0">
                <a:latin typeface="Garamond"/>
                <a:cs typeface="Garamond"/>
              </a:rPr>
              <a:t> Changes Caused by Recession</a:t>
            </a:r>
            <a:endParaRPr lang="en-US" sz="1800" dirty="0">
              <a:latin typeface="Garamond"/>
              <a:cs typeface="Garamond"/>
            </a:endParaRPr>
          </a:p>
          <a:p>
            <a:pPr algn="ctr" eaLnBrk="1" hangingPunct="1"/>
            <a:endParaRPr lang="en-US" sz="600" dirty="0">
              <a:latin typeface="Garamond"/>
              <a:cs typeface="Garamond"/>
            </a:endParaRPr>
          </a:p>
        </p:txBody>
      </p:sp>
      <p:sp>
        <p:nvSpPr>
          <p:cNvPr id="31752" name="Title 1"/>
          <p:cNvSpPr txBox="1">
            <a:spLocks/>
          </p:cNvSpPr>
          <p:nvPr/>
        </p:nvSpPr>
        <p:spPr bwMode="auto">
          <a:xfrm>
            <a:off x="2140154" y="190519"/>
            <a:ext cx="818356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4400" dirty="0">
                <a:solidFill>
                  <a:srgbClr val="000000"/>
                </a:solidFill>
                <a:latin typeface="Garamond"/>
                <a:cs typeface="Garamond"/>
              </a:rPr>
              <a:t>Recession Impact on US Air Quality</a:t>
            </a:r>
          </a:p>
        </p:txBody>
      </p:sp>
      <p:sp>
        <p:nvSpPr>
          <p:cNvPr id="31755" name="TextBox 11"/>
          <p:cNvSpPr txBox="1">
            <a:spLocks noChangeArrowheads="1"/>
          </p:cNvSpPr>
          <p:nvPr/>
        </p:nvSpPr>
        <p:spPr bwMode="auto">
          <a:xfrm>
            <a:off x="1667083" y="6338462"/>
            <a:ext cx="334028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Garamond"/>
                <a:cs typeface="Garamond"/>
              </a:rPr>
              <a:t>(Source: Tong et al., GRL, 2016)</a:t>
            </a:r>
          </a:p>
        </p:txBody>
      </p:sp>
      <p:sp>
        <p:nvSpPr>
          <p:cNvPr id="13" name="TextBox 7"/>
          <p:cNvSpPr txBox="1">
            <a:spLocks noChangeArrowheads="1"/>
          </p:cNvSpPr>
          <p:nvPr/>
        </p:nvSpPr>
        <p:spPr bwMode="auto">
          <a:xfrm>
            <a:off x="1103326" y="4145714"/>
            <a:ext cx="4449123" cy="169277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latin typeface="Garamond"/>
                <a:cs typeface="Garamond"/>
              </a:rPr>
              <a:t>Quantifying Recession Impact:</a:t>
            </a:r>
          </a:p>
          <a:p>
            <a:pPr eaLnBrk="1" hangingPunct="1"/>
            <a:endParaRPr lang="en-US" sz="800" b="1" dirty="0">
              <a:latin typeface="Garamond"/>
              <a:cs typeface="Garamond"/>
            </a:endParaRPr>
          </a:p>
          <a:p>
            <a:pPr lvl="1" eaLnBrk="1" hangingPunct="1"/>
            <a:r>
              <a:rPr lang="en-US" b="1" dirty="0">
                <a:latin typeface="Garamond"/>
                <a:cs typeface="Garamond"/>
              </a:rPr>
              <a:t>BAU: </a:t>
            </a:r>
            <a:r>
              <a:rPr lang="en-US" dirty="0">
                <a:latin typeface="Garamond"/>
                <a:cs typeface="Garamond"/>
              </a:rPr>
              <a:t>EPA Projection;</a:t>
            </a:r>
          </a:p>
          <a:p>
            <a:pPr lvl="1" eaLnBrk="1" hangingPunct="1"/>
            <a:r>
              <a:rPr lang="en-US" b="1" dirty="0">
                <a:latin typeface="Garamond"/>
                <a:cs typeface="Garamond"/>
              </a:rPr>
              <a:t>Recession: </a:t>
            </a:r>
            <a:r>
              <a:rPr lang="en-US" dirty="0">
                <a:latin typeface="Garamond"/>
                <a:cs typeface="Garamond"/>
              </a:rPr>
              <a:t>Observed Changes;</a:t>
            </a:r>
          </a:p>
          <a:p>
            <a:pPr lvl="1" eaLnBrk="1" hangingPunct="1"/>
            <a:r>
              <a:rPr lang="en-US" b="1" dirty="0">
                <a:latin typeface="Garamond"/>
                <a:cs typeface="Garamond"/>
              </a:rPr>
              <a:t>Difference: </a:t>
            </a:r>
            <a:r>
              <a:rPr lang="en-US" dirty="0">
                <a:latin typeface="Garamond"/>
                <a:cs typeface="Garamond"/>
              </a:rPr>
              <a:t>Recession impact.</a:t>
            </a:r>
            <a:r>
              <a:rPr lang="en-US" b="1" dirty="0">
                <a:latin typeface="Garamond"/>
                <a:cs typeface="Garamond"/>
              </a:rPr>
              <a:t> </a:t>
            </a:r>
          </a:p>
        </p:txBody>
      </p:sp>
      <p:cxnSp>
        <p:nvCxnSpPr>
          <p:cNvPr id="12" name="Straight Connector 11">
            <a:extLst>
              <a:ext uri="{FF2B5EF4-FFF2-40B4-BE49-F238E27FC236}">
                <a16:creationId xmlns:a16="http://schemas.microsoft.com/office/drawing/2014/main" id="{12B157A5-962C-AE49-ACF4-B9DFC28018E0}"/>
              </a:ext>
            </a:extLst>
          </p:cNvPr>
          <p:cNvCxnSpPr>
            <a:cxnSpLocks/>
          </p:cNvCxnSpPr>
          <p:nvPr/>
        </p:nvCxnSpPr>
        <p:spPr>
          <a:xfrm>
            <a:off x="1666754" y="969229"/>
            <a:ext cx="9854686" cy="0"/>
          </a:xfrm>
          <a:prstGeom prst="line">
            <a:avLst/>
          </a:prstGeom>
          <a:ln>
            <a:solidFill>
              <a:srgbClr val="FF321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0062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5921" y="168254"/>
            <a:ext cx="6402004" cy="647540"/>
          </a:xfrm>
        </p:spPr>
        <p:txBody>
          <a:bodyPr>
            <a:noAutofit/>
          </a:bodyPr>
          <a:lstStyle/>
          <a:p>
            <a:r>
              <a:rPr lang="en-US" sz="3200" b="1" dirty="0">
                <a:latin typeface="Garamond"/>
                <a:cs typeface="Garamond"/>
              </a:rPr>
              <a:t>World Air Quality during COVID-19</a:t>
            </a:r>
          </a:p>
        </p:txBody>
      </p:sp>
      <p:sp>
        <p:nvSpPr>
          <p:cNvPr id="22"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21</a:t>
            </a:fld>
            <a:endParaRPr lang="en-US" dirty="0">
              <a:solidFill>
                <a:srgbClr val="000000"/>
              </a:solidFill>
              <a:latin typeface="Garamond"/>
              <a:cs typeface="Garamond"/>
            </a:endParaRPr>
          </a:p>
        </p:txBody>
      </p:sp>
      <p:pic>
        <p:nvPicPr>
          <p:cNvPr id="5" name="Picture 4">
            <a:extLst>
              <a:ext uri="{FF2B5EF4-FFF2-40B4-BE49-F238E27FC236}">
                <a16:creationId xmlns:a16="http://schemas.microsoft.com/office/drawing/2014/main" id="{04B10931-FC90-0F45-AF29-99089C55FD45}"/>
              </a:ext>
            </a:extLst>
          </p:cNvPr>
          <p:cNvPicPr>
            <a:picLocks noChangeAspect="1"/>
          </p:cNvPicPr>
          <p:nvPr/>
        </p:nvPicPr>
        <p:blipFill>
          <a:blip r:embed="rId2"/>
          <a:stretch>
            <a:fillRect/>
          </a:stretch>
        </p:blipFill>
        <p:spPr>
          <a:xfrm>
            <a:off x="2519743" y="731962"/>
            <a:ext cx="6756336" cy="5743918"/>
          </a:xfrm>
          <a:prstGeom prst="rect">
            <a:avLst/>
          </a:prstGeom>
        </p:spPr>
      </p:pic>
      <p:sp>
        <p:nvSpPr>
          <p:cNvPr id="9" name="Rectangle 8">
            <a:extLst>
              <a:ext uri="{FF2B5EF4-FFF2-40B4-BE49-F238E27FC236}">
                <a16:creationId xmlns:a16="http://schemas.microsoft.com/office/drawing/2014/main" id="{1B630707-115F-674A-AA4E-F76206BBB0D2}"/>
              </a:ext>
            </a:extLst>
          </p:cNvPr>
          <p:cNvSpPr/>
          <p:nvPr/>
        </p:nvSpPr>
        <p:spPr>
          <a:xfrm>
            <a:off x="7061200" y="6498133"/>
            <a:ext cx="3028860" cy="338554"/>
          </a:xfrm>
          <a:prstGeom prst="rect">
            <a:avLst/>
          </a:prstGeom>
        </p:spPr>
        <p:txBody>
          <a:bodyPr wrap="square">
            <a:spAutoFit/>
          </a:bodyPr>
          <a:lstStyle/>
          <a:p>
            <a:pPr algn="ctr"/>
            <a:r>
              <a:rPr lang="en-US" sz="1600" dirty="0">
                <a:latin typeface="Garamond" panose="02020404030301010803" pitchFamily="18" charset="0"/>
                <a:cs typeface="Times New Roman" panose="02020603050405020304" pitchFamily="18" charset="0"/>
              </a:rPr>
              <a:t>(Source: European Space Agency)</a:t>
            </a:r>
          </a:p>
        </p:txBody>
      </p:sp>
    </p:spTree>
    <p:extLst>
      <p:ext uri="{BB962C8B-B14F-4D97-AF65-F5344CB8AC3E}">
        <p14:creationId xmlns:p14="http://schemas.microsoft.com/office/powerpoint/2010/main" val="389103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5921" y="168254"/>
            <a:ext cx="6402004" cy="647540"/>
          </a:xfrm>
        </p:spPr>
        <p:txBody>
          <a:bodyPr>
            <a:noAutofit/>
          </a:bodyPr>
          <a:lstStyle/>
          <a:p>
            <a:r>
              <a:rPr lang="en-US" sz="3200" b="1" dirty="0">
                <a:latin typeface="Garamond"/>
                <a:cs typeface="Garamond"/>
              </a:rPr>
              <a:t>Post-COVID-19 Air Quality</a:t>
            </a:r>
          </a:p>
        </p:txBody>
      </p:sp>
      <p:sp>
        <p:nvSpPr>
          <p:cNvPr id="22"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22</a:t>
            </a:fld>
            <a:endParaRPr lang="en-US" dirty="0">
              <a:solidFill>
                <a:srgbClr val="000000"/>
              </a:solidFill>
              <a:latin typeface="Garamond"/>
              <a:cs typeface="Garamond"/>
            </a:endParaRPr>
          </a:p>
        </p:txBody>
      </p:sp>
      <p:grpSp>
        <p:nvGrpSpPr>
          <p:cNvPr id="8" name="Group 7">
            <a:extLst>
              <a:ext uri="{FF2B5EF4-FFF2-40B4-BE49-F238E27FC236}">
                <a16:creationId xmlns:a16="http://schemas.microsoft.com/office/drawing/2014/main" id="{26B3CAAE-3EA0-6342-85C7-B1BD5006157F}"/>
              </a:ext>
            </a:extLst>
          </p:cNvPr>
          <p:cNvGrpSpPr/>
          <p:nvPr/>
        </p:nvGrpSpPr>
        <p:grpSpPr>
          <a:xfrm>
            <a:off x="3220720" y="883921"/>
            <a:ext cx="6207760" cy="4145280"/>
            <a:chOff x="889000" y="1115185"/>
            <a:chExt cx="7366000" cy="4627630"/>
          </a:xfrm>
        </p:grpSpPr>
        <p:pic>
          <p:nvPicPr>
            <p:cNvPr id="4" name="Picture 3">
              <a:extLst>
                <a:ext uri="{FF2B5EF4-FFF2-40B4-BE49-F238E27FC236}">
                  <a16:creationId xmlns:a16="http://schemas.microsoft.com/office/drawing/2014/main" id="{58ADF9E7-7ECD-514F-8A53-D1660DEF2300}"/>
                </a:ext>
              </a:extLst>
            </p:cNvPr>
            <p:cNvPicPr>
              <a:picLocks noChangeAspect="1"/>
            </p:cNvPicPr>
            <p:nvPr/>
          </p:nvPicPr>
          <p:blipFill>
            <a:blip r:embed="rId2"/>
            <a:stretch>
              <a:fillRect/>
            </a:stretch>
          </p:blipFill>
          <p:spPr>
            <a:xfrm>
              <a:off x="889000" y="1115185"/>
              <a:ext cx="7366000" cy="4627630"/>
            </a:xfrm>
            <a:prstGeom prst="rect">
              <a:avLst/>
            </a:prstGeom>
          </p:spPr>
        </p:pic>
        <p:sp>
          <p:nvSpPr>
            <p:cNvPr id="7" name="Rectangle 6">
              <a:extLst>
                <a:ext uri="{FF2B5EF4-FFF2-40B4-BE49-F238E27FC236}">
                  <a16:creationId xmlns:a16="http://schemas.microsoft.com/office/drawing/2014/main" id="{ECACF93B-0AFF-2D4F-81E4-6B3ACD0DCF14}"/>
                </a:ext>
              </a:extLst>
            </p:cNvPr>
            <p:cNvSpPr/>
            <p:nvPr/>
          </p:nvSpPr>
          <p:spPr>
            <a:xfrm>
              <a:off x="6786880" y="1524000"/>
              <a:ext cx="883920" cy="965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D5BA3C1D-EC66-E943-8458-C045B554AEAB}"/>
              </a:ext>
            </a:extLst>
          </p:cNvPr>
          <p:cNvSpPr/>
          <p:nvPr/>
        </p:nvSpPr>
        <p:spPr>
          <a:xfrm>
            <a:off x="157163" y="5409882"/>
            <a:ext cx="11915775" cy="830997"/>
          </a:xfrm>
          <a:prstGeom prst="rect">
            <a:avLst/>
          </a:prstGeom>
          <a:solidFill>
            <a:schemeClr val="bg1"/>
          </a:solidFill>
        </p:spPr>
        <p:txBody>
          <a:bodyPr wrap="square">
            <a:spAutoFit/>
          </a:bodyPr>
          <a:lstStyle/>
          <a:p>
            <a:pPr marL="342900" indent="-342900">
              <a:buClr>
                <a:srgbClr val="000090"/>
              </a:buClr>
              <a:buFontTx/>
              <a:buChar char="-"/>
            </a:pPr>
            <a:r>
              <a:rPr lang="en-US" sz="2400" dirty="0">
                <a:latin typeface="Garamond"/>
                <a:cs typeface="Garamond"/>
              </a:rPr>
              <a:t>Emissions in China returned and </a:t>
            </a:r>
            <a:r>
              <a:rPr lang="en-US" sz="2400" dirty="0">
                <a:solidFill>
                  <a:srgbClr val="FF0000"/>
                </a:solidFill>
                <a:latin typeface="Garamond"/>
                <a:cs typeface="Garamond"/>
              </a:rPr>
              <a:t>surpassed</a:t>
            </a:r>
            <a:r>
              <a:rPr lang="en-US" sz="2400" dirty="0">
                <a:latin typeface="Garamond"/>
                <a:cs typeface="Garamond"/>
              </a:rPr>
              <a:t> historic levels quickly after the lifting of lock-down.</a:t>
            </a:r>
          </a:p>
          <a:p>
            <a:pPr marL="342900" indent="-342900">
              <a:buClr>
                <a:srgbClr val="000090"/>
              </a:buClr>
              <a:buFontTx/>
              <a:buChar char="-"/>
            </a:pPr>
            <a:r>
              <a:rPr lang="en-US" sz="2400" dirty="0">
                <a:latin typeface="Garamond"/>
                <a:cs typeface="Garamond"/>
              </a:rPr>
              <a:t>Similar trends observed in the U.S. during the 2008 Recession (Tong et al., 2015)</a:t>
            </a:r>
          </a:p>
        </p:txBody>
      </p:sp>
      <p:sp>
        <p:nvSpPr>
          <p:cNvPr id="13" name="Rectangle 12">
            <a:extLst>
              <a:ext uri="{FF2B5EF4-FFF2-40B4-BE49-F238E27FC236}">
                <a16:creationId xmlns:a16="http://schemas.microsoft.com/office/drawing/2014/main" id="{460E70C6-46CD-8A4D-B063-29D396690DD3}"/>
              </a:ext>
            </a:extLst>
          </p:cNvPr>
          <p:cNvSpPr/>
          <p:nvPr/>
        </p:nvSpPr>
        <p:spPr>
          <a:xfrm>
            <a:off x="7049244" y="5028464"/>
            <a:ext cx="3028860" cy="338554"/>
          </a:xfrm>
          <a:prstGeom prst="rect">
            <a:avLst/>
          </a:prstGeom>
        </p:spPr>
        <p:txBody>
          <a:bodyPr wrap="square">
            <a:spAutoFit/>
          </a:bodyPr>
          <a:lstStyle/>
          <a:p>
            <a:pPr algn="ctr"/>
            <a:r>
              <a:rPr lang="en-US" sz="1600" dirty="0">
                <a:latin typeface="Garamond" panose="02020404030301010803" pitchFamily="18" charset="0"/>
                <a:cs typeface="Times New Roman" panose="02020603050405020304" pitchFamily="18" charset="0"/>
              </a:rPr>
              <a:t>(Source: European Space Agency)</a:t>
            </a:r>
          </a:p>
        </p:txBody>
      </p:sp>
    </p:spTree>
    <p:extLst>
      <p:ext uri="{BB962C8B-B14F-4D97-AF65-F5344CB8AC3E}">
        <p14:creationId xmlns:p14="http://schemas.microsoft.com/office/powerpoint/2010/main" val="3881324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4B088DC-2B92-7F45-9FE4-E80ACDD57BA3}"/>
              </a:ext>
            </a:extLst>
          </p:cNvPr>
          <p:cNvSpPr txBox="1"/>
          <p:nvPr/>
        </p:nvSpPr>
        <p:spPr>
          <a:xfrm>
            <a:off x="1378634" y="1758564"/>
            <a:ext cx="10142806" cy="83099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latin typeface="Garamond" panose="02020404030301010803" pitchFamily="18" charset="0"/>
            </a:endParaRPr>
          </a:p>
          <a:p>
            <a:pPr marL="285750" indent="-285750">
              <a:buFont typeface="Arial" panose="020B0604020202020204" pitchFamily="34" charset="0"/>
              <a:buChar char="•"/>
            </a:pPr>
            <a:endParaRPr lang="en-US" sz="2400" dirty="0">
              <a:latin typeface="Garamond" panose="02020404030301010803" pitchFamily="18" charset="0"/>
            </a:endParaRPr>
          </a:p>
        </p:txBody>
      </p:sp>
      <p:sp>
        <p:nvSpPr>
          <p:cNvPr id="2" name="TextBox 1">
            <a:extLst>
              <a:ext uri="{FF2B5EF4-FFF2-40B4-BE49-F238E27FC236}">
                <a16:creationId xmlns:a16="http://schemas.microsoft.com/office/drawing/2014/main" id="{6628E9C6-5508-0A49-95E6-9BF776AFBAF8}"/>
              </a:ext>
            </a:extLst>
          </p:cNvPr>
          <p:cNvSpPr txBox="1"/>
          <p:nvPr/>
        </p:nvSpPr>
        <p:spPr>
          <a:xfrm>
            <a:off x="1666754" y="199788"/>
            <a:ext cx="9854686" cy="769441"/>
          </a:xfrm>
          <a:prstGeom prst="rect">
            <a:avLst/>
          </a:prstGeom>
          <a:noFill/>
        </p:spPr>
        <p:txBody>
          <a:bodyPr wrap="square" rtlCol="0">
            <a:spAutoFit/>
          </a:bodyPr>
          <a:lstStyle/>
          <a:p>
            <a:pPr algn="ctr"/>
            <a:r>
              <a:rPr lang="en-US" sz="4400" dirty="0">
                <a:latin typeface="Garamond" panose="02020404030301010803" pitchFamily="18" charset="0"/>
              </a:rPr>
              <a:t>COVID-19 Impacts on U.S. Air Quality</a:t>
            </a:r>
          </a:p>
        </p:txBody>
      </p:sp>
      <p:cxnSp>
        <p:nvCxnSpPr>
          <p:cNvPr id="8" name="Straight Connector 7">
            <a:extLst>
              <a:ext uri="{FF2B5EF4-FFF2-40B4-BE49-F238E27FC236}">
                <a16:creationId xmlns:a16="http://schemas.microsoft.com/office/drawing/2014/main" id="{2F9B2D03-5F18-B14C-BB84-A37D1B83E58F}"/>
              </a:ext>
            </a:extLst>
          </p:cNvPr>
          <p:cNvCxnSpPr>
            <a:cxnSpLocks/>
          </p:cNvCxnSpPr>
          <p:nvPr/>
        </p:nvCxnSpPr>
        <p:spPr>
          <a:xfrm>
            <a:off x="1666754" y="969229"/>
            <a:ext cx="9854686" cy="0"/>
          </a:xfrm>
          <a:prstGeom prst="line">
            <a:avLst/>
          </a:prstGeom>
          <a:ln>
            <a:solidFill>
              <a:srgbClr val="FF321E"/>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29F5355-0A4D-4F12-8691-C0CE1DA8EBC9}"/>
              </a:ext>
            </a:extLst>
          </p:cNvPr>
          <p:cNvSpPr txBox="1"/>
          <p:nvPr/>
        </p:nvSpPr>
        <p:spPr>
          <a:xfrm>
            <a:off x="702804" y="1369732"/>
            <a:ext cx="10841324" cy="830997"/>
          </a:xfrm>
          <a:prstGeom prst="rect">
            <a:avLst/>
          </a:prstGeom>
          <a:noFill/>
        </p:spPr>
        <p:txBody>
          <a:bodyPr wrap="square">
            <a:spAutoFit/>
          </a:bodyPr>
          <a:lstStyle/>
          <a:p>
            <a:pPr algn="ctr"/>
            <a:r>
              <a:rPr lang="en-US" sz="2400" dirty="0">
                <a:latin typeface="Garamond" panose="02020404030301010803" pitchFamily="18" charset="0"/>
              </a:rPr>
              <a:t>Using emission changes based on satellite and ground data, we use the Community Multiscale Air Quality (CMAQ) model to quantify COVID-19 effects on U.S. air quality.</a:t>
            </a:r>
          </a:p>
        </p:txBody>
      </p:sp>
      <p:sp>
        <p:nvSpPr>
          <p:cNvPr id="13" name="TextBox 12">
            <a:extLst>
              <a:ext uri="{FF2B5EF4-FFF2-40B4-BE49-F238E27FC236}">
                <a16:creationId xmlns:a16="http://schemas.microsoft.com/office/drawing/2014/main" id="{2C5EDCBF-CDA7-4D03-B6E6-DBAD982AEA2A}"/>
              </a:ext>
            </a:extLst>
          </p:cNvPr>
          <p:cNvSpPr txBox="1"/>
          <p:nvPr/>
        </p:nvSpPr>
        <p:spPr>
          <a:xfrm>
            <a:off x="5005122" y="6356055"/>
            <a:ext cx="6097978" cy="369332"/>
          </a:xfrm>
          <a:prstGeom prst="rect">
            <a:avLst/>
          </a:prstGeom>
          <a:noFill/>
        </p:spPr>
        <p:txBody>
          <a:bodyPr wrap="square">
            <a:spAutoFit/>
          </a:bodyPr>
          <a:lstStyle/>
          <a:p>
            <a:r>
              <a:rPr lang="en-US" b="1" dirty="0">
                <a:latin typeface="Garamond" panose="02020404030301010803" pitchFamily="18" charset="0"/>
              </a:rPr>
              <a:t>March 15-April 15, 2020 </a:t>
            </a:r>
          </a:p>
        </p:txBody>
      </p:sp>
      <p:pic>
        <p:nvPicPr>
          <p:cNvPr id="17" name="Picture 16" descr="A close up of a map&#10;&#10;Description automatically generated">
            <a:extLst>
              <a:ext uri="{FF2B5EF4-FFF2-40B4-BE49-F238E27FC236}">
                <a16:creationId xmlns:a16="http://schemas.microsoft.com/office/drawing/2014/main" id="{311E698B-C74D-4F8B-AF43-964ADBD95E24}"/>
              </a:ext>
            </a:extLst>
          </p:cNvPr>
          <p:cNvPicPr>
            <a:picLocks noChangeAspect="1"/>
          </p:cNvPicPr>
          <p:nvPr/>
        </p:nvPicPr>
        <p:blipFill rotWithShape="1">
          <a:blip r:embed="rId2"/>
          <a:srcRect l="20678" t="53673" r="20471"/>
          <a:stretch/>
        </p:blipFill>
        <p:spPr>
          <a:xfrm>
            <a:off x="1029375" y="2556120"/>
            <a:ext cx="4843154" cy="3812550"/>
          </a:xfrm>
          <a:prstGeom prst="rect">
            <a:avLst/>
          </a:prstGeom>
        </p:spPr>
      </p:pic>
      <p:pic>
        <p:nvPicPr>
          <p:cNvPr id="19" name="Picture 18" descr="A close up of a map&#10;&#10;Description automatically generated">
            <a:extLst>
              <a:ext uri="{FF2B5EF4-FFF2-40B4-BE49-F238E27FC236}">
                <a16:creationId xmlns:a16="http://schemas.microsoft.com/office/drawing/2014/main" id="{CDE02C8D-4017-4DBD-8FC8-D80CE5F80D18}"/>
              </a:ext>
            </a:extLst>
          </p:cNvPr>
          <p:cNvPicPr>
            <a:picLocks noChangeAspect="1"/>
          </p:cNvPicPr>
          <p:nvPr/>
        </p:nvPicPr>
        <p:blipFill rotWithShape="1">
          <a:blip r:embed="rId3"/>
          <a:srcRect l="20678" t="53673" r="20471"/>
          <a:stretch/>
        </p:blipFill>
        <p:spPr>
          <a:xfrm>
            <a:off x="5994953" y="2556120"/>
            <a:ext cx="4843154" cy="3812550"/>
          </a:xfrm>
          <a:prstGeom prst="rect">
            <a:avLst/>
          </a:prstGeom>
        </p:spPr>
      </p:pic>
      <p:sp>
        <p:nvSpPr>
          <p:cNvPr id="5" name="TextBox 4">
            <a:extLst>
              <a:ext uri="{FF2B5EF4-FFF2-40B4-BE49-F238E27FC236}">
                <a16:creationId xmlns:a16="http://schemas.microsoft.com/office/drawing/2014/main" id="{F46FE52D-0DB1-419E-987B-49637237D587}"/>
              </a:ext>
            </a:extLst>
          </p:cNvPr>
          <p:cNvSpPr txBox="1"/>
          <p:nvPr/>
        </p:nvSpPr>
        <p:spPr>
          <a:xfrm>
            <a:off x="7019136" y="2204981"/>
            <a:ext cx="3616208" cy="369332"/>
          </a:xfrm>
          <a:prstGeom prst="rect">
            <a:avLst/>
          </a:prstGeom>
          <a:noFill/>
        </p:spPr>
        <p:txBody>
          <a:bodyPr wrap="square" rtlCol="0">
            <a:spAutoFit/>
          </a:bodyPr>
          <a:lstStyle/>
          <a:p>
            <a:r>
              <a:rPr lang="en-US" b="1" dirty="0">
                <a:latin typeface="Garamond" panose="02020404030301010803" pitchFamily="18" charset="0"/>
              </a:rPr>
              <a:t>Ground-level ozone changes (%)</a:t>
            </a:r>
          </a:p>
        </p:txBody>
      </p:sp>
      <p:sp>
        <p:nvSpPr>
          <p:cNvPr id="4" name="TextBox 3">
            <a:extLst>
              <a:ext uri="{FF2B5EF4-FFF2-40B4-BE49-F238E27FC236}">
                <a16:creationId xmlns:a16="http://schemas.microsoft.com/office/drawing/2014/main" id="{248293F9-AB2C-4B18-A4FB-411FA75790D2}"/>
              </a:ext>
            </a:extLst>
          </p:cNvPr>
          <p:cNvSpPr txBox="1"/>
          <p:nvPr/>
        </p:nvSpPr>
        <p:spPr>
          <a:xfrm>
            <a:off x="1072737" y="2212170"/>
            <a:ext cx="5023263" cy="369332"/>
          </a:xfrm>
          <a:prstGeom prst="rect">
            <a:avLst/>
          </a:prstGeom>
          <a:noFill/>
        </p:spPr>
        <p:txBody>
          <a:bodyPr wrap="square" rtlCol="0">
            <a:spAutoFit/>
          </a:bodyPr>
          <a:lstStyle/>
          <a:p>
            <a:pPr algn="ctr"/>
            <a:r>
              <a:rPr lang="en-US" b="1" dirty="0">
                <a:latin typeface="Garamond" panose="02020404030301010803" pitchFamily="18" charset="0"/>
              </a:rPr>
              <a:t>Oxides of nitrogen emission changes (%)</a:t>
            </a:r>
          </a:p>
        </p:txBody>
      </p:sp>
      <p:sp>
        <p:nvSpPr>
          <p:cNvPr id="23" name="TextBox 22">
            <a:extLst>
              <a:ext uri="{FF2B5EF4-FFF2-40B4-BE49-F238E27FC236}">
                <a16:creationId xmlns:a16="http://schemas.microsoft.com/office/drawing/2014/main" id="{7DFF48D6-6D6D-4148-AB9A-3837E2076837}"/>
              </a:ext>
            </a:extLst>
          </p:cNvPr>
          <p:cNvSpPr txBox="1"/>
          <p:nvPr/>
        </p:nvSpPr>
        <p:spPr>
          <a:xfrm>
            <a:off x="9291341" y="6047889"/>
            <a:ext cx="1258955" cy="369332"/>
          </a:xfrm>
          <a:prstGeom prst="rect">
            <a:avLst/>
          </a:prstGeom>
          <a:noFill/>
        </p:spPr>
        <p:txBody>
          <a:bodyPr wrap="square">
            <a:spAutoFit/>
          </a:bodyPr>
          <a:lstStyle/>
          <a:p>
            <a:r>
              <a:rPr lang="en-US" b="1" dirty="0">
                <a:solidFill>
                  <a:srgbClr val="FF0000"/>
                </a:solidFill>
                <a:latin typeface="Garamond" panose="02020404030301010803" pitchFamily="18" charset="0"/>
              </a:rPr>
              <a:t>Increases</a:t>
            </a:r>
          </a:p>
        </p:txBody>
      </p:sp>
      <p:sp>
        <p:nvSpPr>
          <p:cNvPr id="25" name="TextBox 24">
            <a:extLst>
              <a:ext uri="{FF2B5EF4-FFF2-40B4-BE49-F238E27FC236}">
                <a16:creationId xmlns:a16="http://schemas.microsoft.com/office/drawing/2014/main" id="{C074164E-EFE6-4A74-A784-81B1A9AEE556}"/>
              </a:ext>
            </a:extLst>
          </p:cNvPr>
          <p:cNvSpPr txBox="1"/>
          <p:nvPr/>
        </p:nvSpPr>
        <p:spPr>
          <a:xfrm>
            <a:off x="4266823" y="6061154"/>
            <a:ext cx="1258955" cy="369332"/>
          </a:xfrm>
          <a:prstGeom prst="rect">
            <a:avLst/>
          </a:prstGeom>
          <a:noFill/>
        </p:spPr>
        <p:txBody>
          <a:bodyPr wrap="square">
            <a:spAutoFit/>
          </a:bodyPr>
          <a:lstStyle/>
          <a:p>
            <a:r>
              <a:rPr lang="en-US" b="1" dirty="0">
                <a:solidFill>
                  <a:srgbClr val="FF0000"/>
                </a:solidFill>
                <a:latin typeface="Garamond" panose="02020404030301010803" pitchFamily="18" charset="0"/>
              </a:rPr>
              <a:t>Increases</a:t>
            </a:r>
          </a:p>
        </p:txBody>
      </p:sp>
      <p:sp>
        <p:nvSpPr>
          <p:cNvPr id="27" name="TextBox 26">
            <a:extLst>
              <a:ext uri="{FF2B5EF4-FFF2-40B4-BE49-F238E27FC236}">
                <a16:creationId xmlns:a16="http://schemas.microsoft.com/office/drawing/2014/main" id="{0CF22642-BB9E-42D5-BC7D-91F339284DC9}"/>
              </a:ext>
            </a:extLst>
          </p:cNvPr>
          <p:cNvSpPr txBox="1"/>
          <p:nvPr/>
        </p:nvSpPr>
        <p:spPr>
          <a:xfrm>
            <a:off x="6795156" y="6061154"/>
            <a:ext cx="1258955" cy="369332"/>
          </a:xfrm>
          <a:prstGeom prst="rect">
            <a:avLst/>
          </a:prstGeom>
          <a:noFill/>
        </p:spPr>
        <p:txBody>
          <a:bodyPr wrap="square">
            <a:spAutoFit/>
          </a:bodyPr>
          <a:lstStyle/>
          <a:p>
            <a:r>
              <a:rPr lang="en-US" b="1" dirty="0">
                <a:solidFill>
                  <a:srgbClr val="0070C0"/>
                </a:solidFill>
                <a:latin typeface="Garamond" panose="02020404030301010803" pitchFamily="18" charset="0"/>
              </a:rPr>
              <a:t>Decreases</a:t>
            </a:r>
          </a:p>
        </p:txBody>
      </p:sp>
      <p:sp>
        <p:nvSpPr>
          <p:cNvPr id="29" name="TextBox 28">
            <a:extLst>
              <a:ext uri="{FF2B5EF4-FFF2-40B4-BE49-F238E27FC236}">
                <a16:creationId xmlns:a16="http://schemas.microsoft.com/office/drawing/2014/main" id="{83AD32B2-382D-4725-9A88-9C959AB55794}"/>
              </a:ext>
            </a:extLst>
          </p:cNvPr>
          <p:cNvSpPr txBox="1"/>
          <p:nvPr/>
        </p:nvSpPr>
        <p:spPr>
          <a:xfrm>
            <a:off x="1763441" y="6061154"/>
            <a:ext cx="1258955" cy="369332"/>
          </a:xfrm>
          <a:prstGeom prst="rect">
            <a:avLst/>
          </a:prstGeom>
          <a:noFill/>
        </p:spPr>
        <p:txBody>
          <a:bodyPr wrap="square">
            <a:spAutoFit/>
          </a:bodyPr>
          <a:lstStyle/>
          <a:p>
            <a:r>
              <a:rPr lang="en-US" b="1" dirty="0">
                <a:solidFill>
                  <a:srgbClr val="0070C0"/>
                </a:solidFill>
                <a:latin typeface="Garamond" panose="02020404030301010803" pitchFamily="18" charset="0"/>
              </a:rPr>
              <a:t>Decreases</a:t>
            </a:r>
          </a:p>
        </p:txBody>
      </p:sp>
      <p:sp>
        <p:nvSpPr>
          <p:cNvPr id="18" name="TextBox 17">
            <a:extLst>
              <a:ext uri="{FF2B5EF4-FFF2-40B4-BE49-F238E27FC236}">
                <a16:creationId xmlns:a16="http://schemas.microsoft.com/office/drawing/2014/main" id="{CAD61664-A9BC-DE49-83FB-A628FBD6E530}"/>
              </a:ext>
            </a:extLst>
          </p:cNvPr>
          <p:cNvSpPr txBox="1"/>
          <p:nvPr/>
        </p:nvSpPr>
        <p:spPr>
          <a:xfrm>
            <a:off x="7336970" y="938444"/>
            <a:ext cx="4411999" cy="461665"/>
          </a:xfrm>
          <a:prstGeom prst="rect">
            <a:avLst/>
          </a:prstGeom>
          <a:noFill/>
        </p:spPr>
        <p:txBody>
          <a:bodyPr wrap="square">
            <a:spAutoFit/>
          </a:bodyPr>
          <a:lstStyle/>
          <a:p>
            <a:pPr algn="ctr"/>
            <a:r>
              <a:rPr lang="en-US" sz="2400" dirty="0">
                <a:latin typeface="Garamond" panose="02020404030301010803" pitchFamily="18" charset="0"/>
              </a:rPr>
              <a:t>(Patrick Campbell, GMU/NOAA)</a:t>
            </a:r>
          </a:p>
        </p:txBody>
      </p:sp>
    </p:spTree>
    <p:extLst>
      <p:ext uri="{BB962C8B-B14F-4D97-AF65-F5344CB8AC3E}">
        <p14:creationId xmlns:p14="http://schemas.microsoft.com/office/powerpoint/2010/main" val="3046985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992332" y="261610"/>
            <a:ext cx="6137890" cy="523220"/>
          </a:xfrm>
          <a:prstGeom prst="rect">
            <a:avLst/>
          </a:prstGeom>
          <a:noFill/>
        </p:spPr>
        <p:txBody>
          <a:bodyPr wrap="square" rtlCol="0">
            <a:spAutoFit/>
          </a:bodyPr>
          <a:lstStyle/>
          <a:p>
            <a:pPr algn="ctr"/>
            <a:r>
              <a:rPr lang="en-US" sz="2800" b="1" dirty="0">
                <a:latin typeface="Garamond"/>
                <a:cs typeface="Garamond"/>
              </a:rPr>
              <a:t>Kilauea Volcanic Eruption - Hawaii</a:t>
            </a:r>
          </a:p>
        </p:txBody>
      </p:sp>
      <p:sp>
        <p:nvSpPr>
          <p:cNvPr id="4" name="Slide Number Placeholder 3"/>
          <p:cNvSpPr>
            <a:spLocks noGrp="1"/>
          </p:cNvSpPr>
          <p:nvPr>
            <p:ph type="sldNum" sz="quarter" idx="12"/>
          </p:nvPr>
        </p:nvSpPr>
        <p:spPr/>
        <p:txBody>
          <a:bodyPr/>
          <a:lstStyle/>
          <a:p>
            <a:fld id="{9AC2DB8C-021A-5642-BF1A-27A0C694D88D}" type="slidenum">
              <a:rPr lang="en-US" smtClean="0"/>
              <a:t>24</a:t>
            </a:fld>
            <a:endParaRPr lang="en-US"/>
          </a:p>
        </p:txBody>
      </p:sp>
      <p:sp>
        <p:nvSpPr>
          <p:cNvPr id="6" name="Rectangle 5"/>
          <p:cNvSpPr/>
          <p:nvPr/>
        </p:nvSpPr>
        <p:spPr>
          <a:xfrm>
            <a:off x="8138704" y="6334458"/>
            <a:ext cx="2236253" cy="461665"/>
          </a:xfrm>
          <a:prstGeom prst="rect">
            <a:avLst/>
          </a:prstGeom>
        </p:spPr>
        <p:txBody>
          <a:bodyPr wrap="none">
            <a:spAutoFit/>
          </a:bodyPr>
          <a:lstStyle/>
          <a:p>
            <a:pPr algn="ctr"/>
            <a:r>
              <a:rPr lang="en-US" sz="2400" dirty="0">
                <a:latin typeface="Garamond"/>
                <a:cs typeface="Garamond"/>
              </a:rPr>
              <a:t>(Source: Earther)</a:t>
            </a:r>
          </a:p>
        </p:txBody>
      </p:sp>
      <p:pic>
        <p:nvPicPr>
          <p:cNvPr id="32770" name="Picture 2" descr="Heavy Rainfall May Have Sparked Kilauea's Explosive 2018 Eruption">
            <a:extLst>
              <a:ext uri="{FF2B5EF4-FFF2-40B4-BE49-F238E27FC236}">
                <a16:creationId xmlns:a16="http://schemas.microsoft.com/office/drawing/2014/main" id="{331468B5-23C7-0C4A-B2D6-3FDD6CAAF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431" y="883451"/>
            <a:ext cx="9733591" cy="547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630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164">
            <a:extLst>
              <a:ext uri="{FF2B5EF4-FFF2-40B4-BE49-F238E27FC236}">
                <a16:creationId xmlns:a16="http://schemas.microsoft.com/office/drawing/2014/main" id="{01537E17-CDF0-BD49-9ED2-CA2DE3F79F04}"/>
              </a:ext>
            </a:extLst>
          </p:cNvPr>
          <p:cNvPicPr preferRelativeResize="0"/>
          <p:nvPr/>
        </p:nvPicPr>
        <p:blipFill rotWithShape="1">
          <a:blip r:embed="rId3">
            <a:alphaModFix/>
          </a:blip>
          <a:srcRect r="18039" b="20439"/>
          <a:stretch/>
        </p:blipFill>
        <p:spPr>
          <a:xfrm>
            <a:off x="5938892" y="1535602"/>
            <a:ext cx="6452047" cy="4218079"/>
          </a:xfrm>
          <a:prstGeom prst="rect">
            <a:avLst/>
          </a:prstGeom>
          <a:noFill/>
          <a:ln>
            <a:noFill/>
          </a:ln>
        </p:spPr>
      </p:pic>
      <p:sp>
        <p:nvSpPr>
          <p:cNvPr id="17" name="TextBox 16"/>
          <p:cNvSpPr txBox="1"/>
          <p:nvPr/>
        </p:nvSpPr>
        <p:spPr>
          <a:xfrm>
            <a:off x="1648396" y="261610"/>
            <a:ext cx="9014914" cy="1200329"/>
          </a:xfrm>
          <a:prstGeom prst="rect">
            <a:avLst/>
          </a:prstGeom>
          <a:noFill/>
        </p:spPr>
        <p:txBody>
          <a:bodyPr wrap="square" rtlCol="0">
            <a:spAutoFit/>
          </a:bodyPr>
          <a:lstStyle/>
          <a:p>
            <a:pPr algn="ctr"/>
            <a:r>
              <a:rPr lang="en-US" sz="3600" b="1" dirty="0">
                <a:latin typeface="Garamond"/>
                <a:cs typeface="Garamond"/>
              </a:rPr>
              <a:t>Sulfur Dioxide (SO</a:t>
            </a:r>
            <a:r>
              <a:rPr lang="en-US" sz="3600" b="1" baseline="-25000" dirty="0">
                <a:latin typeface="Garamond"/>
                <a:cs typeface="Garamond"/>
              </a:rPr>
              <a:t>2</a:t>
            </a:r>
            <a:r>
              <a:rPr lang="en-US" sz="3600" b="1" dirty="0">
                <a:latin typeface="Garamond"/>
                <a:cs typeface="Garamond"/>
              </a:rPr>
              <a:t>) Prediction of</a:t>
            </a:r>
          </a:p>
          <a:p>
            <a:pPr algn="ctr"/>
            <a:r>
              <a:rPr lang="en-US" sz="3600" b="1" dirty="0">
                <a:latin typeface="Garamond"/>
                <a:cs typeface="Garamond"/>
              </a:rPr>
              <a:t>the Kilauea Volcanic Eruption</a:t>
            </a:r>
          </a:p>
        </p:txBody>
      </p:sp>
      <p:sp>
        <p:nvSpPr>
          <p:cNvPr id="4" name="Slide Number Placeholder 3"/>
          <p:cNvSpPr>
            <a:spLocks noGrp="1"/>
          </p:cNvSpPr>
          <p:nvPr>
            <p:ph type="sldNum" sz="quarter" idx="12"/>
          </p:nvPr>
        </p:nvSpPr>
        <p:spPr/>
        <p:txBody>
          <a:bodyPr/>
          <a:lstStyle/>
          <a:p>
            <a:fld id="{9AC2DB8C-021A-5642-BF1A-27A0C694D88D}" type="slidenum">
              <a:rPr lang="en-US" smtClean="0"/>
              <a:t>25</a:t>
            </a:fld>
            <a:endParaRPr lang="en-US"/>
          </a:p>
        </p:txBody>
      </p:sp>
      <p:sp>
        <p:nvSpPr>
          <p:cNvPr id="7" name="Slide Number Placeholder 3">
            <a:extLst>
              <a:ext uri="{FF2B5EF4-FFF2-40B4-BE49-F238E27FC236}">
                <a16:creationId xmlns:a16="http://schemas.microsoft.com/office/drawing/2014/main" id="{4CED7B90-8B73-2E4C-A653-454C46064FF6}"/>
              </a:ext>
            </a:extLst>
          </p:cNvPr>
          <p:cNvSpPr txBox="1">
            <a:spLocks/>
          </p:cNvSpPr>
          <p:nvPr/>
        </p:nvSpPr>
        <p:spPr>
          <a:xfrm>
            <a:off x="6473815" y="4063314"/>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AC2DB8C-021A-5642-BF1A-27A0C694D88D}" type="slidenum">
              <a:rPr lang="en-US" sz="2400" smtClean="0"/>
              <a:pPr/>
              <a:t>25</a:t>
            </a:fld>
            <a:endParaRPr lang="en-US" sz="2400"/>
          </a:p>
        </p:txBody>
      </p:sp>
      <p:pic>
        <p:nvPicPr>
          <p:cNvPr id="9" name="Shape 163">
            <a:extLst>
              <a:ext uri="{FF2B5EF4-FFF2-40B4-BE49-F238E27FC236}">
                <a16:creationId xmlns:a16="http://schemas.microsoft.com/office/drawing/2014/main" id="{445C42E9-2E25-B74D-A139-C3646BF466FE}"/>
              </a:ext>
            </a:extLst>
          </p:cNvPr>
          <p:cNvPicPr preferRelativeResize="0"/>
          <p:nvPr/>
        </p:nvPicPr>
        <p:blipFill rotWithShape="1">
          <a:blip r:embed="rId4">
            <a:alphaModFix/>
          </a:blip>
          <a:srcRect r="17074" b="19923"/>
          <a:stretch/>
        </p:blipFill>
        <p:spPr>
          <a:xfrm>
            <a:off x="-79385" y="1577806"/>
            <a:ext cx="6452048" cy="4218079"/>
          </a:xfrm>
          <a:prstGeom prst="rect">
            <a:avLst/>
          </a:prstGeom>
          <a:noFill/>
          <a:ln>
            <a:noFill/>
          </a:ln>
        </p:spPr>
      </p:pic>
      <p:sp>
        <p:nvSpPr>
          <p:cNvPr id="6" name="Rectangle 5"/>
          <p:cNvSpPr/>
          <p:nvPr/>
        </p:nvSpPr>
        <p:spPr>
          <a:xfrm>
            <a:off x="1212296" y="1543925"/>
            <a:ext cx="3868688" cy="461665"/>
          </a:xfrm>
          <a:prstGeom prst="rect">
            <a:avLst/>
          </a:prstGeom>
          <a:solidFill>
            <a:schemeClr val="bg1"/>
          </a:solidFill>
        </p:spPr>
        <p:txBody>
          <a:bodyPr wrap="none">
            <a:spAutoFit/>
          </a:bodyPr>
          <a:lstStyle/>
          <a:p>
            <a:pPr algn="ctr"/>
            <a:r>
              <a:rPr lang="en-US" sz="2400" b="1" dirty="0">
                <a:latin typeface="Garamond"/>
                <a:cs typeface="Garamond"/>
              </a:rPr>
              <a:t>Without Volcanic Emissions</a:t>
            </a:r>
          </a:p>
        </p:txBody>
      </p:sp>
      <p:sp>
        <p:nvSpPr>
          <p:cNvPr id="11" name="Rectangle 10">
            <a:extLst>
              <a:ext uri="{FF2B5EF4-FFF2-40B4-BE49-F238E27FC236}">
                <a16:creationId xmlns:a16="http://schemas.microsoft.com/office/drawing/2014/main" id="{33FF63BB-538E-CC4F-AF38-DCE282B4DE8C}"/>
              </a:ext>
            </a:extLst>
          </p:cNvPr>
          <p:cNvSpPr/>
          <p:nvPr/>
        </p:nvSpPr>
        <p:spPr>
          <a:xfrm>
            <a:off x="7338736" y="1535261"/>
            <a:ext cx="3442289" cy="461665"/>
          </a:xfrm>
          <a:prstGeom prst="rect">
            <a:avLst/>
          </a:prstGeom>
          <a:solidFill>
            <a:schemeClr val="bg1"/>
          </a:solidFill>
        </p:spPr>
        <p:txBody>
          <a:bodyPr wrap="none">
            <a:spAutoFit/>
          </a:bodyPr>
          <a:lstStyle/>
          <a:p>
            <a:pPr algn="ctr"/>
            <a:r>
              <a:rPr lang="en-US" sz="2400" b="1" dirty="0">
                <a:latin typeface="Garamond"/>
                <a:cs typeface="Garamond"/>
              </a:rPr>
              <a:t>With Volcanic Emissions</a:t>
            </a:r>
          </a:p>
        </p:txBody>
      </p:sp>
      <p:sp>
        <p:nvSpPr>
          <p:cNvPr id="12" name="Rectangle 11">
            <a:extLst>
              <a:ext uri="{FF2B5EF4-FFF2-40B4-BE49-F238E27FC236}">
                <a16:creationId xmlns:a16="http://schemas.microsoft.com/office/drawing/2014/main" id="{6A27543A-6E51-C644-AFD3-B6C60509E94F}"/>
              </a:ext>
            </a:extLst>
          </p:cNvPr>
          <p:cNvSpPr/>
          <p:nvPr/>
        </p:nvSpPr>
        <p:spPr>
          <a:xfrm>
            <a:off x="7527640" y="6146547"/>
            <a:ext cx="3274550" cy="461665"/>
          </a:xfrm>
          <a:prstGeom prst="rect">
            <a:avLst/>
          </a:prstGeom>
        </p:spPr>
        <p:txBody>
          <a:bodyPr wrap="none">
            <a:spAutoFit/>
          </a:bodyPr>
          <a:lstStyle/>
          <a:p>
            <a:pPr algn="ctr"/>
            <a:r>
              <a:rPr lang="en-US" sz="2400" dirty="0">
                <a:latin typeface="Garamond"/>
                <a:cs typeface="Garamond"/>
              </a:rPr>
              <a:t>(Source: Tang et al., 2020)</a:t>
            </a:r>
          </a:p>
        </p:txBody>
      </p:sp>
    </p:spTree>
    <p:extLst>
      <p:ext uri="{BB962C8B-B14F-4D97-AF65-F5344CB8AC3E}">
        <p14:creationId xmlns:p14="http://schemas.microsoft.com/office/powerpoint/2010/main" val="1131693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26</a:t>
            </a:fld>
            <a:endParaRPr lang="en-US" dirty="0">
              <a:solidFill>
                <a:srgbClr val="000000"/>
              </a:solidFill>
              <a:latin typeface="Garamond"/>
              <a:cs typeface="Garamond"/>
            </a:endParaRPr>
          </a:p>
        </p:txBody>
      </p:sp>
      <p:sp>
        <p:nvSpPr>
          <p:cNvPr id="21" name="Title 1"/>
          <p:cNvSpPr>
            <a:spLocks noGrp="1"/>
          </p:cNvSpPr>
          <p:nvPr>
            <p:ph type="title"/>
          </p:nvPr>
        </p:nvSpPr>
        <p:spPr>
          <a:xfrm>
            <a:off x="3054571" y="0"/>
            <a:ext cx="5907928" cy="770068"/>
          </a:xfrm>
        </p:spPr>
        <p:txBody>
          <a:bodyPr>
            <a:noAutofit/>
          </a:bodyPr>
          <a:lstStyle/>
          <a:p>
            <a:pPr algn="ctr"/>
            <a:r>
              <a:rPr lang="en-US" altLang="zh-CN" sz="3600" b="1" dirty="0">
                <a:latin typeface="Garamond"/>
                <a:cs typeface="Garamond"/>
              </a:rPr>
              <a:t>The “Dust Bowl”</a:t>
            </a:r>
          </a:p>
        </p:txBody>
      </p:sp>
      <p:sp>
        <p:nvSpPr>
          <p:cNvPr id="28" name="Rectangle 11"/>
          <p:cNvSpPr>
            <a:spLocks noChangeArrowheads="1"/>
          </p:cNvSpPr>
          <p:nvPr/>
        </p:nvSpPr>
        <p:spPr bwMode="auto">
          <a:xfrm>
            <a:off x="2550884" y="919336"/>
            <a:ext cx="737735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buClr>
                <a:srgbClr val="C00000"/>
              </a:buClr>
            </a:pPr>
            <a:r>
              <a:rPr lang="en-US" altLang="zh-CN" sz="2400" dirty="0">
                <a:latin typeface="Garamond"/>
                <a:ea typeface="宋体" charset="0"/>
                <a:cs typeface="Garamond"/>
              </a:rPr>
              <a:t>Causes: Extended droughts and poor land management;</a:t>
            </a:r>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558" y="1500576"/>
            <a:ext cx="6437168" cy="4827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TextBox 32"/>
          <p:cNvSpPr txBox="1"/>
          <p:nvPr/>
        </p:nvSpPr>
        <p:spPr>
          <a:xfrm>
            <a:off x="3649869" y="2214148"/>
            <a:ext cx="1246188" cy="369887"/>
          </a:xfrm>
          <a:prstGeom prst="rect">
            <a:avLst/>
          </a:prstGeom>
          <a:noFill/>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b="1" dirty="0">
                <a:solidFill>
                  <a:srgbClr val="FF0000"/>
                </a:solidFill>
                <a:effectLst>
                  <a:outerShdw blurRad="38100" dist="38100" dir="2700000" algn="tl">
                    <a:srgbClr val="DDDDDD"/>
                  </a:outerShdw>
                </a:effectLst>
                <a:latin typeface="Garamond"/>
                <a:cs typeface="Garamond"/>
              </a:rPr>
              <a:t>SD-1936</a:t>
            </a:r>
          </a:p>
        </p:txBody>
      </p:sp>
      <p:sp>
        <p:nvSpPr>
          <p:cNvPr id="7" name="Rectangle 6">
            <a:extLst>
              <a:ext uri="{FF2B5EF4-FFF2-40B4-BE49-F238E27FC236}">
                <a16:creationId xmlns:a16="http://schemas.microsoft.com/office/drawing/2014/main" id="{8DD5078B-B327-4E43-B1D0-6174956CB4EC}"/>
              </a:ext>
            </a:extLst>
          </p:cNvPr>
          <p:cNvSpPr/>
          <p:nvPr/>
        </p:nvSpPr>
        <p:spPr>
          <a:xfrm>
            <a:off x="7420107" y="6379340"/>
            <a:ext cx="2118593" cy="461665"/>
          </a:xfrm>
          <a:prstGeom prst="rect">
            <a:avLst/>
          </a:prstGeom>
        </p:spPr>
        <p:txBody>
          <a:bodyPr wrap="none">
            <a:spAutoFit/>
          </a:bodyPr>
          <a:lstStyle/>
          <a:p>
            <a:pPr algn="ctr"/>
            <a:r>
              <a:rPr lang="en-US" sz="2400" dirty="0">
                <a:latin typeface="Garamond"/>
                <a:cs typeface="Garamond"/>
              </a:rPr>
              <a:t>(Source: USDA)</a:t>
            </a:r>
          </a:p>
        </p:txBody>
      </p:sp>
    </p:spTree>
    <p:extLst>
      <p:ext uri="{BB962C8B-B14F-4D97-AF65-F5344CB8AC3E}">
        <p14:creationId xmlns:p14="http://schemas.microsoft.com/office/powerpoint/2010/main" val="227675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27</a:t>
            </a:fld>
            <a:endParaRPr lang="en-US" dirty="0">
              <a:solidFill>
                <a:srgbClr val="000000"/>
              </a:solidFill>
              <a:latin typeface="Garamond"/>
              <a:cs typeface="Garamond"/>
            </a:endParaRPr>
          </a:p>
        </p:txBody>
      </p:sp>
      <p:sp>
        <p:nvSpPr>
          <p:cNvPr id="21" name="Title 1"/>
          <p:cNvSpPr>
            <a:spLocks noGrp="1"/>
          </p:cNvSpPr>
          <p:nvPr>
            <p:ph type="title"/>
          </p:nvPr>
        </p:nvSpPr>
        <p:spPr>
          <a:xfrm>
            <a:off x="3054571" y="1"/>
            <a:ext cx="5907928" cy="799675"/>
          </a:xfrm>
        </p:spPr>
        <p:txBody>
          <a:bodyPr>
            <a:noAutofit/>
          </a:bodyPr>
          <a:lstStyle/>
          <a:p>
            <a:pPr algn="ctr"/>
            <a:r>
              <a:rPr lang="en-US" altLang="zh-CN" sz="3600" b="1" dirty="0">
                <a:latin typeface="Garamond"/>
                <a:cs typeface="Garamond"/>
              </a:rPr>
              <a:t>The “Dust Bowl”</a:t>
            </a:r>
          </a:p>
        </p:txBody>
      </p:sp>
      <p:pic>
        <p:nvPicPr>
          <p:cNvPr id="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406048"/>
            <a:ext cx="3188634" cy="2434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Rectangle 11"/>
          <p:cNvSpPr>
            <a:spLocks noChangeArrowheads="1"/>
          </p:cNvSpPr>
          <p:nvPr/>
        </p:nvSpPr>
        <p:spPr bwMode="auto">
          <a:xfrm>
            <a:off x="2091967" y="799676"/>
            <a:ext cx="148630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Clr>
                <a:srgbClr val="C00000"/>
              </a:buClr>
            </a:pPr>
            <a:r>
              <a:rPr lang="en-US" altLang="zh-CN" sz="2400" b="1" dirty="0">
                <a:latin typeface="Garamond"/>
                <a:ea typeface="宋体" charset="0"/>
                <a:cs typeface="Garamond"/>
              </a:rPr>
              <a:t> Impacts: </a:t>
            </a:r>
            <a:endParaRPr lang="zh-CN" altLang="en-US" sz="2400" dirty="0">
              <a:latin typeface="Garamond"/>
              <a:ea typeface="宋体" charset="0"/>
              <a:cs typeface="Garamond"/>
            </a:endParaRPr>
          </a:p>
        </p:txBody>
      </p:sp>
      <p:sp>
        <p:nvSpPr>
          <p:cNvPr id="29" name="Rectangle 12"/>
          <p:cNvSpPr>
            <a:spLocks noChangeArrowheads="1"/>
          </p:cNvSpPr>
          <p:nvPr/>
        </p:nvSpPr>
        <p:spPr bwMode="auto">
          <a:xfrm>
            <a:off x="3054571" y="1245794"/>
            <a:ext cx="6660798" cy="1200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charset="0"/>
              <a:buChar char="ü"/>
            </a:pPr>
            <a:r>
              <a:rPr lang="en-US" altLang="zh-CN" sz="2400" dirty="0">
                <a:latin typeface="Garamond"/>
                <a:ea typeface="宋体" charset="0"/>
                <a:cs typeface="Garamond"/>
              </a:rPr>
              <a:t> Stripped 75% of top soils over thousands of farms;</a:t>
            </a:r>
          </a:p>
          <a:p>
            <a:pPr>
              <a:buFont typeface="Wingdings" charset="0"/>
              <a:buChar char="ü"/>
            </a:pPr>
            <a:r>
              <a:rPr lang="en-US" altLang="zh-CN" sz="2400" dirty="0">
                <a:latin typeface="Garamond"/>
                <a:ea typeface="宋体" charset="0"/>
                <a:cs typeface="Garamond"/>
              </a:rPr>
              <a:t> Destroyed agriculture and ecosystem (~1950s);</a:t>
            </a:r>
          </a:p>
          <a:p>
            <a:pPr>
              <a:buFont typeface="Wingdings" charset="0"/>
              <a:buChar char="ü"/>
            </a:pPr>
            <a:r>
              <a:rPr lang="en-US" altLang="zh-CN" sz="2400" dirty="0">
                <a:latin typeface="Garamond"/>
                <a:ea typeface="宋体" charset="0"/>
                <a:cs typeface="Garamond"/>
              </a:rPr>
              <a:t> &gt; 500,000 lost homes and communities;</a:t>
            </a:r>
          </a:p>
        </p:txBody>
      </p:sp>
      <p:sp>
        <p:nvSpPr>
          <p:cNvPr id="30" name="Rectangle 14"/>
          <p:cNvSpPr>
            <a:spLocks noChangeArrowheads="1"/>
          </p:cNvSpPr>
          <p:nvPr/>
        </p:nvSpPr>
        <p:spPr bwMode="auto">
          <a:xfrm>
            <a:off x="1728582" y="2550073"/>
            <a:ext cx="8809281"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zh-CN" sz="2000" dirty="0">
                <a:latin typeface="Garamond"/>
                <a:ea typeface="宋体" charset="0"/>
                <a:cs typeface="Garamond"/>
              </a:rPr>
              <a:t>"And then the dispossessed were drawn west--from Kansas, Oklahoma, Texas, New Mexico; from Nevada and Arkansas, families, tribes, dusted out, </a:t>
            </a:r>
            <a:r>
              <a:rPr lang="en-US" altLang="zh-CN" sz="2000" dirty="0" err="1">
                <a:latin typeface="Garamond"/>
                <a:ea typeface="宋体" charset="0"/>
                <a:cs typeface="Garamond"/>
              </a:rPr>
              <a:t>tractored</a:t>
            </a:r>
            <a:r>
              <a:rPr lang="en-US" altLang="zh-CN" sz="2000" dirty="0">
                <a:latin typeface="Garamond"/>
                <a:ea typeface="宋体" charset="0"/>
                <a:cs typeface="Garamond"/>
              </a:rPr>
              <a:t> out... They streamed over the mountains, hungry and restless--restless as ants, scurrying to find work … anything, any burden to bear, for food. The kids are hungry. We got no place to live…”</a:t>
            </a:r>
            <a:endParaRPr lang="zh-CN" altLang="en-US" sz="2000" dirty="0">
              <a:latin typeface="Garamond"/>
              <a:ea typeface="宋体" charset="0"/>
              <a:cs typeface="Garamond"/>
            </a:endParaRPr>
          </a:p>
        </p:txBody>
      </p:sp>
      <p:sp>
        <p:nvSpPr>
          <p:cNvPr id="31" name="Rectangle 16"/>
          <p:cNvSpPr>
            <a:spLocks noChangeArrowheads="1"/>
          </p:cNvSpPr>
          <p:nvPr/>
        </p:nvSpPr>
        <p:spPr bwMode="auto">
          <a:xfrm>
            <a:off x="7029433" y="3841889"/>
            <a:ext cx="392998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b="1" i="1" dirty="0">
                <a:latin typeface="Garamond"/>
                <a:ea typeface="宋体" charset="0"/>
                <a:cs typeface="Garamond"/>
              </a:rPr>
              <a:t>-- John Steinbeck in the Grapes of Wrath</a:t>
            </a:r>
            <a:endParaRPr lang="zh-CN" altLang="en-US" dirty="0">
              <a:latin typeface="Garamond"/>
              <a:ea typeface="宋体" charset="0"/>
              <a:cs typeface="Garamond"/>
            </a:endParaRPr>
          </a:p>
        </p:txBody>
      </p:sp>
      <p:pic>
        <p:nvPicPr>
          <p:cNvPr id="16" name="Picture 15" descr="Screen Shot 2017-06-04 at 10.56.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629" y="4473104"/>
            <a:ext cx="2758580" cy="2263050"/>
          </a:xfrm>
          <a:prstGeom prst="rect">
            <a:avLst/>
          </a:prstGeom>
        </p:spPr>
      </p:pic>
    </p:spTree>
    <p:extLst>
      <p:ext uri="{BB962C8B-B14F-4D97-AF65-F5344CB8AC3E}">
        <p14:creationId xmlns:p14="http://schemas.microsoft.com/office/powerpoint/2010/main" val="2802023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1"/>
          </p:nvPr>
        </p:nvSpPr>
        <p:spPr>
          <a:xfrm>
            <a:off x="10195062" y="6475880"/>
            <a:ext cx="551328" cy="365125"/>
          </a:xfrm>
        </p:spPr>
        <p:txBody>
          <a:bodyPr/>
          <a:lstStyle/>
          <a:p>
            <a:fld id="{66CAC88C-31F3-4764-B964-B930D18D7C5C}" type="slidenum">
              <a:rPr lang="en-US" smtClean="0">
                <a:solidFill>
                  <a:srgbClr val="000000"/>
                </a:solidFill>
                <a:latin typeface="Garamond"/>
                <a:cs typeface="Garamond"/>
              </a:rPr>
              <a:t>28</a:t>
            </a:fld>
            <a:endParaRPr lang="en-US" dirty="0">
              <a:solidFill>
                <a:srgbClr val="000000"/>
              </a:solidFill>
              <a:latin typeface="Garamond"/>
              <a:cs typeface="Garamond"/>
            </a:endParaRPr>
          </a:p>
        </p:txBody>
      </p:sp>
      <p:sp>
        <p:nvSpPr>
          <p:cNvPr id="18" name="Title 1"/>
          <p:cNvSpPr txBox="1">
            <a:spLocks/>
          </p:cNvSpPr>
          <p:nvPr/>
        </p:nvSpPr>
        <p:spPr>
          <a:xfrm>
            <a:off x="3295578" y="136662"/>
            <a:ext cx="5137833" cy="61591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dirty="0">
                <a:latin typeface="Garamond"/>
                <a:cs typeface="Garamond"/>
              </a:rPr>
              <a:t>Another “Dust Bowl”?</a:t>
            </a:r>
          </a:p>
        </p:txBody>
      </p:sp>
      <p:sp>
        <p:nvSpPr>
          <p:cNvPr id="19" name="Rectangle 7"/>
          <p:cNvSpPr>
            <a:spLocks noChangeArrowheads="1"/>
          </p:cNvSpPr>
          <p:nvPr/>
        </p:nvSpPr>
        <p:spPr bwMode="auto">
          <a:xfrm>
            <a:off x="1915942" y="1041576"/>
            <a:ext cx="8607040" cy="4154983"/>
          </a:xfrm>
          <a:prstGeom prst="rect">
            <a:avLst/>
          </a:prstGeom>
          <a:noFill/>
          <a:ln w="9525">
            <a:noFill/>
            <a:miter lim="800000"/>
            <a:headEnd/>
            <a:tailEnd/>
          </a:ln>
          <a:effectLst/>
        </p:spPr>
        <p:txBody>
          <a:bodyPr wrap="square" anchor="ctr">
            <a:spAutoFit/>
          </a:bodyPr>
          <a:lstStyle/>
          <a:p>
            <a:pPr marL="342900" indent="-342900" eaLnBrk="0" hangingPunct="0">
              <a:buClr>
                <a:srgbClr val="C00000"/>
              </a:buClr>
              <a:buFont typeface="Arial"/>
              <a:buChar char="•"/>
            </a:pPr>
            <a:r>
              <a:rPr lang="en-US" altLang="zh-CN" sz="2400" dirty="0">
                <a:solidFill>
                  <a:srgbClr val="000000"/>
                </a:solidFill>
                <a:latin typeface="Garamond"/>
                <a:cs typeface="Garamond"/>
              </a:rPr>
              <a:t> Central U.S. plains saw severe droughts about once or twice a century over the past 400 years (Woodhouse &amp; </a:t>
            </a:r>
            <a:r>
              <a:rPr lang="en-US" altLang="zh-CN" sz="2400" dirty="0" err="1">
                <a:solidFill>
                  <a:srgbClr val="000000"/>
                </a:solidFill>
                <a:latin typeface="Garamond"/>
                <a:cs typeface="Garamond"/>
              </a:rPr>
              <a:t>Overpeck</a:t>
            </a:r>
            <a:r>
              <a:rPr lang="en-US" altLang="zh-CN" sz="2400" dirty="0">
                <a:solidFill>
                  <a:srgbClr val="000000"/>
                </a:solidFill>
                <a:latin typeface="Garamond"/>
                <a:cs typeface="Garamond"/>
              </a:rPr>
              <a:t>, 1998).</a:t>
            </a:r>
          </a:p>
          <a:p>
            <a:pPr marL="342900" indent="-342900" eaLnBrk="0" hangingPunct="0">
              <a:buClr>
                <a:srgbClr val="C00000"/>
              </a:buClr>
              <a:buFont typeface="Arial"/>
              <a:buChar char="•"/>
            </a:pPr>
            <a:endParaRPr lang="en-US" altLang="zh-CN" sz="2400" dirty="0">
              <a:solidFill>
                <a:srgbClr val="000000"/>
              </a:solidFill>
              <a:latin typeface="Garamond"/>
              <a:cs typeface="Garamond"/>
            </a:endParaRPr>
          </a:p>
          <a:p>
            <a:pPr marL="342900" indent="-342900" eaLnBrk="0" hangingPunct="0">
              <a:buClr>
                <a:srgbClr val="C00000"/>
              </a:buClr>
              <a:buFont typeface="Arial"/>
              <a:buChar char="•"/>
            </a:pPr>
            <a:endParaRPr lang="en-US" altLang="zh-CN" sz="800" dirty="0">
              <a:solidFill>
                <a:srgbClr val="000000"/>
              </a:solidFill>
              <a:latin typeface="Garamond"/>
              <a:cs typeface="Garamond"/>
            </a:endParaRPr>
          </a:p>
          <a:p>
            <a:pPr marL="171450" indent="-171450" eaLnBrk="0" hangingPunct="0">
              <a:buClr>
                <a:srgbClr val="C00000"/>
              </a:buClr>
              <a:buFont typeface="Arial"/>
              <a:buChar char="•"/>
            </a:pPr>
            <a:endParaRPr lang="en-US" altLang="zh-CN" sz="800" dirty="0">
              <a:solidFill>
                <a:srgbClr val="000000"/>
              </a:solidFill>
              <a:latin typeface="Garamond"/>
              <a:cs typeface="Garamond"/>
            </a:endParaRPr>
          </a:p>
          <a:p>
            <a:pPr marL="342900" indent="-342900" eaLnBrk="0" hangingPunct="0">
              <a:buClr>
                <a:srgbClr val="C00000"/>
              </a:buClr>
              <a:buFont typeface="Arial"/>
              <a:buChar char="•"/>
            </a:pPr>
            <a:r>
              <a:rPr lang="en-US" altLang="zh-CN" sz="2400" dirty="0">
                <a:solidFill>
                  <a:srgbClr val="000000"/>
                </a:solidFill>
                <a:latin typeface="Garamond"/>
                <a:cs typeface="Garamond"/>
              </a:rPr>
              <a:t> This recurring trend may be enhanced global climate change (Schubert et al., </a:t>
            </a:r>
            <a:r>
              <a:rPr lang="en-US" altLang="zh-CN" sz="2400" dirty="0">
                <a:latin typeface="Garamond"/>
                <a:cs typeface="Garamond"/>
              </a:rPr>
              <a:t>2004). </a:t>
            </a:r>
          </a:p>
          <a:p>
            <a:pPr eaLnBrk="0" hangingPunct="0">
              <a:buClr>
                <a:srgbClr val="C00000"/>
              </a:buClr>
            </a:pPr>
            <a:endParaRPr lang="en-US" altLang="zh-CN" sz="2400" dirty="0">
              <a:latin typeface="Garamond"/>
              <a:cs typeface="Garamond"/>
            </a:endParaRPr>
          </a:p>
          <a:p>
            <a:pPr marL="171450" indent="-171450" eaLnBrk="0" hangingPunct="0">
              <a:buClr>
                <a:srgbClr val="C00000"/>
              </a:buClr>
              <a:buFont typeface="Arial"/>
              <a:buChar char="•"/>
            </a:pPr>
            <a:endParaRPr lang="en-US" altLang="zh-CN" sz="800" dirty="0">
              <a:latin typeface="Garamond"/>
              <a:cs typeface="Garamond"/>
            </a:endParaRPr>
          </a:p>
          <a:p>
            <a:pPr marL="342900" indent="-342900" eaLnBrk="0" hangingPunct="0">
              <a:buClr>
                <a:srgbClr val="C00000"/>
              </a:buClr>
              <a:buFont typeface="Arial"/>
              <a:buChar char="•"/>
            </a:pPr>
            <a:r>
              <a:rPr lang="en-US" sz="2400" dirty="0">
                <a:latin typeface="Garamond"/>
                <a:cs typeface="Garamond"/>
              </a:rPr>
              <a:t> Global warming </a:t>
            </a:r>
            <a:r>
              <a:rPr lang="en-US" sz="2400" dirty="0">
                <a:latin typeface="Garamond"/>
                <a:cs typeface="Garamond"/>
                <a:sym typeface="Wingdings"/>
              </a:rPr>
              <a:t> P</a:t>
            </a:r>
            <a:r>
              <a:rPr lang="en-US" sz="2400" dirty="0">
                <a:latin typeface="Garamond"/>
                <a:cs typeface="Garamond"/>
              </a:rPr>
              <a:t>recipitation shift from subtropics, greater evaporation, less snow/ice, and earlier spring </a:t>
            </a:r>
            <a:r>
              <a:rPr lang="en-US" sz="2400" dirty="0">
                <a:latin typeface="Garamond"/>
                <a:cs typeface="Garamond"/>
                <a:sym typeface="Wingdings"/>
              </a:rPr>
              <a:t> </a:t>
            </a:r>
            <a:r>
              <a:rPr lang="en-US" sz="2400" dirty="0">
                <a:latin typeface="Garamond"/>
                <a:cs typeface="Garamond"/>
              </a:rPr>
              <a:t>amplify the effects of natural climatic variations </a:t>
            </a:r>
            <a:r>
              <a:rPr lang="en-US" sz="2400" dirty="0">
                <a:latin typeface="Garamond"/>
                <a:cs typeface="Garamond"/>
                <a:sym typeface="Wingdings"/>
              </a:rPr>
              <a:t> </a:t>
            </a:r>
            <a:r>
              <a:rPr lang="en-US" sz="2400" dirty="0">
                <a:latin typeface="Garamond"/>
                <a:cs typeface="Garamond"/>
              </a:rPr>
              <a:t>intensified droughts and “dust-</a:t>
            </a:r>
            <a:r>
              <a:rPr lang="en-US" sz="2400" dirty="0" err="1">
                <a:latin typeface="Garamond"/>
                <a:cs typeface="Garamond"/>
              </a:rPr>
              <a:t>bowlification</a:t>
            </a:r>
            <a:r>
              <a:rPr lang="en-US" sz="2400" dirty="0">
                <a:latin typeface="Garamond"/>
                <a:cs typeface="Garamond"/>
              </a:rPr>
              <a:t>” (</a:t>
            </a:r>
            <a:r>
              <a:rPr lang="en-US" sz="2400" dirty="0" err="1">
                <a:latin typeface="Garamond"/>
                <a:cs typeface="Garamond"/>
              </a:rPr>
              <a:t>Romm</a:t>
            </a:r>
            <a:r>
              <a:rPr lang="en-US" sz="2400" dirty="0">
                <a:latin typeface="Garamond"/>
                <a:cs typeface="Garamond"/>
              </a:rPr>
              <a:t>, 2011). </a:t>
            </a:r>
          </a:p>
        </p:txBody>
      </p:sp>
      <p:sp>
        <p:nvSpPr>
          <p:cNvPr id="24" name="Rectangle 23"/>
          <p:cNvSpPr/>
          <p:nvPr/>
        </p:nvSpPr>
        <p:spPr>
          <a:xfrm>
            <a:off x="5834212" y="5468279"/>
            <a:ext cx="4688770" cy="369332"/>
          </a:xfrm>
          <a:prstGeom prst="rect">
            <a:avLst/>
          </a:prstGeom>
        </p:spPr>
        <p:txBody>
          <a:bodyPr wrap="square">
            <a:spAutoFit/>
          </a:bodyPr>
          <a:lstStyle/>
          <a:p>
            <a:r>
              <a:rPr lang="en-US" dirty="0">
                <a:latin typeface="Garamond"/>
                <a:cs typeface="Garamond"/>
              </a:rPr>
              <a:t>(Source: </a:t>
            </a:r>
            <a:r>
              <a:rPr lang="en-US" dirty="0" err="1">
                <a:latin typeface="Garamond"/>
                <a:cs typeface="Garamond"/>
              </a:rPr>
              <a:t>Romm</a:t>
            </a:r>
            <a:r>
              <a:rPr lang="en-US" dirty="0">
                <a:latin typeface="Garamond"/>
                <a:cs typeface="Garamond"/>
              </a:rPr>
              <a:t>, Nature, 2011)</a:t>
            </a:r>
          </a:p>
        </p:txBody>
      </p:sp>
    </p:spTree>
    <p:extLst>
      <p:ext uri="{BB962C8B-B14F-4D97-AF65-F5344CB8AC3E}">
        <p14:creationId xmlns:p14="http://schemas.microsoft.com/office/powerpoint/2010/main" val="1621135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1"/>
          </p:nvPr>
        </p:nvSpPr>
        <p:spPr>
          <a:xfrm>
            <a:off x="10195062" y="6475880"/>
            <a:ext cx="551328" cy="365125"/>
          </a:xfrm>
        </p:spPr>
        <p:txBody>
          <a:bodyPr/>
          <a:lstStyle/>
          <a:p>
            <a:fld id="{66CAC88C-31F3-4764-B964-B930D18D7C5C}" type="slidenum">
              <a:rPr lang="en-US" smtClean="0">
                <a:solidFill>
                  <a:srgbClr val="000000"/>
                </a:solidFill>
              </a:rPr>
              <a:t>29</a:t>
            </a:fld>
            <a:endParaRPr lang="en-US" dirty="0">
              <a:solidFill>
                <a:srgbClr val="000000"/>
              </a:solidFill>
            </a:endParaRPr>
          </a:p>
        </p:txBody>
      </p:sp>
      <p:sp>
        <p:nvSpPr>
          <p:cNvPr id="18" name="Title 1"/>
          <p:cNvSpPr txBox="1">
            <a:spLocks/>
          </p:cNvSpPr>
          <p:nvPr/>
        </p:nvSpPr>
        <p:spPr>
          <a:xfrm>
            <a:off x="3358288" y="152400"/>
            <a:ext cx="5263255" cy="63159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dirty="0">
                <a:latin typeface="Garamond"/>
                <a:cs typeface="Garamond"/>
              </a:rPr>
              <a:t>Long-term Dust Trend</a:t>
            </a:r>
          </a:p>
        </p:txBody>
      </p:sp>
      <p:pic>
        <p:nvPicPr>
          <p:cNvPr id="2" name="Picture 1" descr="dust_trend_time-seri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595" y="1263401"/>
            <a:ext cx="7482167" cy="5008638"/>
          </a:xfrm>
          <a:prstGeom prst="rect">
            <a:avLst/>
          </a:prstGeom>
        </p:spPr>
      </p:pic>
      <p:sp>
        <p:nvSpPr>
          <p:cNvPr id="7" name="Text Box 11"/>
          <p:cNvSpPr txBox="1">
            <a:spLocks noChangeArrowheads="1"/>
          </p:cNvSpPr>
          <p:nvPr/>
        </p:nvSpPr>
        <p:spPr bwMode="auto">
          <a:xfrm>
            <a:off x="2682189" y="6358840"/>
            <a:ext cx="728609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zh-CN" sz="2400" b="1" dirty="0">
                <a:latin typeface="Calibri" charset="0"/>
                <a:ea typeface="宋体" charset="0"/>
                <a:cs typeface="宋体" charset="0"/>
              </a:rPr>
              <a:t>20 Giant Storms in 1990s </a:t>
            </a:r>
            <a:r>
              <a:rPr lang="en-US" altLang="zh-CN" sz="2400" b="1" dirty="0">
                <a:latin typeface="Calibri" charset="0"/>
                <a:ea typeface="宋体" charset="0"/>
                <a:cs typeface="宋体" charset="0"/>
                <a:sym typeface="Wingdings"/>
              </a:rPr>
              <a:t> 48 Storms in 2000s;</a:t>
            </a:r>
            <a:endParaRPr lang="en-US" altLang="zh-CN" sz="2400" b="1" dirty="0">
              <a:latin typeface="Calibri" charset="0"/>
              <a:ea typeface="宋体" charset="0"/>
              <a:cs typeface="宋体" charset="0"/>
            </a:endParaRPr>
          </a:p>
        </p:txBody>
      </p:sp>
    </p:spTree>
    <p:extLst>
      <p:ext uri="{BB962C8B-B14F-4D97-AF65-F5344CB8AC3E}">
        <p14:creationId xmlns:p14="http://schemas.microsoft.com/office/powerpoint/2010/main" val="77132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3</a:t>
            </a:fld>
            <a:endParaRPr lang="en-US" dirty="0">
              <a:solidFill>
                <a:srgbClr val="000000"/>
              </a:solidFill>
              <a:latin typeface="Garamond"/>
              <a:cs typeface="Garamond"/>
            </a:endParaRPr>
          </a:p>
        </p:txBody>
      </p:sp>
      <p:pic>
        <p:nvPicPr>
          <p:cNvPr id="5" name="Picture 4" descr="Screen Shot 2019-04-29 at 11.18.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571501"/>
            <a:ext cx="9144000" cy="5701447"/>
          </a:xfrm>
          <a:prstGeom prst="rect">
            <a:avLst/>
          </a:prstGeom>
        </p:spPr>
      </p:pic>
      <p:pic>
        <p:nvPicPr>
          <p:cNvPr id="7" name="Picture 6" descr="Screen Shot 2019-04-29 at 11.19.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100" y="0"/>
            <a:ext cx="2882900" cy="889000"/>
          </a:xfrm>
          <a:prstGeom prst="rect">
            <a:avLst/>
          </a:prstGeom>
        </p:spPr>
      </p:pic>
    </p:spTree>
    <p:extLst>
      <p:ext uri="{BB962C8B-B14F-4D97-AF65-F5344CB8AC3E}">
        <p14:creationId xmlns:p14="http://schemas.microsoft.com/office/powerpoint/2010/main" val="3321471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1"/>
          </p:nvPr>
        </p:nvSpPr>
        <p:spPr>
          <a:xfrm>
            <a:off x="10195062" y="6475880"/>
            <a:ext cx="551328" cy="365125"/>
          </a:xfrm>
        </p:spPr>
        <p:txBody>
          <a:bodyPr/>
          <a:lstStyle/>
          <a:p>
            <a:fld id="{66CAC88C-31F3-4764-B964-B930D18D7C5C}" type="slidenum">
              <a:rPr lang="en-US" smtClean="0">
                <a:solidFill>
                  <a:srgbClr val="000000"/>
                </a:solidFill>
                <a:latin typeface="Garamond"/>
                <a:cs typeface="Garamond"/>
              </a:rPr>
              <a:t>30</a:t>
            </a:fld>
            <a:endParaRPr lang="en-US" dirty="0">
              <a:solidFill>
                <a:srgbClr val="000000"/>
              </a:solidFill>
              <a:latin typeface="Garamond"/>
              <a:cs typeface="Garamond"/>
            </a:endParaRPr>
          </a:p>
        </p:txBody>
      </p:sp>
      <p:sp>
        <p:nvSpPr>
          <p:cNvPr id="18" name="Title 1"/>
          <p:cNvSpPr txBox="1">
            <a:spLocks/>
          </p:cNvSpPr>
          <p:nvPr/>
        </p:nvSpPr>
        <p:spPr>
          <a:xfrm>
            <a:off x="2997701" y="152400"/>
            <a:ext cx="6098613" cy="60023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dirty="0">
                <a:latin typeface="Garamond"/>
                <a:cs typeface="Garamond"/>
              </a:rPr>
              <a:t>Valley Fever (Coccidioidomycosis)</a:t>
            </a:r>
          </a:p>
        </p:txBody>
      </p:sp>
      <p:sp>
        <p:nvSpPr>
          <p:cNvPr id="2" name="Rectangle 1"/>
          <p:cNvSpPr/>
          <p:nvPr/>
        </p:nvSpPr>
        <p:spPr>
          <a:xfrm>
            <a:off x="1712134" y="1060537"/>
            <a:ext cx="8732459" cy="461665"/>
          </a:xfrm>
          <a:prstGeom prst="rect">
            <a:avLst/>
          </a:prstGeom>
        </p:spPr>
        <p:txBody>
          <a:bodyPr wrap="square">
            <a:spAutoFit/>
          </a:bodyPr>
          <a:lstStyle/>
          <a:p>
            <a:pPr>
              <a:buClr>
                <a:srgbClr val="000090"/>
              </a:buClr>
            </a:pPr>
            <a:r>
              <a:rPr lang="en-US" sz="2400" dirty="0">
                <a:latin typeface="Garamond"/>
                <a:cs typeface="Garamond"/>
              </a:rPr>
              <a:t>Infection caused by inhaling the soil-dwelling fungus </a:t>
            </a:r>
            <a:r>
              <a:rPr lang="en-US" sz="2400" dirty="0" err="1">
                <a:latin typeface="Garamond"/>
                <a:cs typeface="Garamond"/>
              </a:rPr>
              <a:t>Coccidioides</a:t>
            </a:r>
            <a:endParaRPr lang="en-US" sz="2400" dirty="0">
              <a:latin typeface="Garamond"/>
              <a:cs typeface="Garamond"/>
            </a:endParaRPr>
          </a:p>
        </p:txBody>
      </p:sp>
      <p:pic>
        <p:nvPicPr>
          <p:cNvPr id="7" name="Picture 6" descr="Screen Shot 2017-06-07 at 11.14.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133" y="1600599"/>
            <a:ext cx="5443128" cy="3973864"/>
          </a:xfrm>
          <a:prstGeom prst="rect">
            <a:avLst/>
          </a:prstGeom>
        </p:spPr>
      </p:pic>
      <p:sp>
        <p:nvSpPr>
          <p:cNvPr id="17" name="Rectangle 16"/>
          <p:cNvSpPr/>
          <p:nvPr/>
        </p:nvSpPr>
        <p:spPr>
          <a:xfrm>
            <a:off x="7387447" y="1522201"/>
            <a:ext cx="3057146" cy="707886"/>
          </a:xfrm>
          <a:prstGeom prst="rect">
            <a:avLst/>
          </a:prstGeom>
        </p:spPr>
        <p:txBody>
          <a:bodyPr wrap="square">
            <a:spAutoFit/>
          </a:bodyPr>
          <a:lstStyle/>
          <a:p>
            <a:pPr>
              <a:buClr>
                <a:srgbClr val="000090"/>
              </a:buClr>
            </a:pPr>
            <a:r>
              <a:rPr lang="en-US" sz="2000" dirty="0">
                <a:latin typeface="Garamond"/>
                <a:cs typeface="Garamond"/>
              </a:rPr>
              <a:t>Coccidioidomycosis:</a:t>
            </a:r>
          </a:p>
          <a:p>
            <a:pPr>
              <a:buClr>
                <a:srgbClr val="000090"/>
              </a:buClr>
            </a:pPr>
            <a:r>
              <a:rPr lang="en-US" sz="2000" dirty="0">
                <a:latin typeface="Garamond"/>
                <a:cs typeface="Garamond"/>
              </a:rPr>
              <a:t> Lung infection;</a:t>
            </a:r>
          </a:p>
        </p:txBody>
      </p:sp>
      <p:sp>
        <p:nvSpPr>
          <p:cNvPr id="19" name="Rectangle 18"/>
          <p:cNvSpPr/>
          <p:nvPr/>
        </p:nvSpPr>
        <p:spPr>
          <a:xfrm>
            <a:off x="7236628" y="3771933"/>
            <a:ext cx="3207965" cy="1323439"/>
          </a:xfrm>
          <a:prstGeom prst="rect">
            <a:avLst/>
          </a:prstGeom>
        </p:spPr>
        <p:txBody>
          <a:bodyPr wrap="square">
            <a:spAutoFit/>
          </a:bodyPr>
          <a:lstStyle/>
          <a:p>
            <a:pPr>
              <a:buClr>
                <a:srgbClr val="000090"/>
              </a:buClr>
            </a:pPr>
            <a:r>
              <a:rPr lang="en-US" sz="2000" dirty="0">
                <a:latin typeface="Garamond"/>
                <a:cs typeface="Garamond"/>
              </a:rPr>
              <a:t>Disseminated Coccidioidomycosis: Bloodstream transport to Skin, Brain, Nerve </a:t>
            </a:r>
            <a:r>
              <a:rPr lang="en-US" sz="2000" dirty="0" err="1">
                <a:latin typeface="Garamond"/>
                <a:cs typeface="Garamond"/>
              </a:rPr>
              <a:t>etc</a:t>
            </a:r>
            <a:endParaRPr lang="en-US" sz="2000" dirty="0">
              <a:latin typeface="Garamond"/>
              <a:cs typeface="Garamond"/>
            </a:endParaRPr>
          </a:p>
        </p:txBody>
      </p:sp>
      <p:sp>
        <p:nvSpPr>
          <p:cNvPr id="20" name="Rectangle 19"/>
          <p:cNvSpPr/>
          <p:nvPr/>
        </p:nvSpPr>
        <p:spPr>
          <a:xfrm>
            <a:off x="4703927" y="5574463"/>
            <a:ext cx="2451334" cy="369332"/>
          </a:xfrm>
          <a:prstGeom prst="rect">
            <a:avLst/>
          </a:prstGeom>
        </p:spPr>
        <p:txBody>
          <a:bodyPr wrap="square">
            <a:spAutoFit/>
          </a:bodyPr>
          <a:lstStyle/>
          <a:p>
            <a:r>
              <a:rPr lang="en-US" dirty="0">
                <a:latin typeface="Garamond"/>
                <a:cs typeface="Garamond"/>
              </a:rPr>
              <a:t>(Source: </a:t>
            </a:r>
            <a:r>
              <a:rPr lang="en-US" dirty="0" err="1">
                <a:latin typeface="Garamond"/>
                <a:cs typeface="Garamond"/>
              </a:rPr>
              <a:t>thinklink.com</a:t>
            </a:r>
            <a:r>
              <a:rPr lang="en-US" dirty="0">
                <a:latin typeface="Garamond"/>
                <a:cs typeface="Garamond"/>
              </a:rPr>
              <a:t>)</a:t>
            </a:r>
          </a:p>
        </p:txBody>
      </p:sp>
      <p:pic>
        <p:nvPicPr>
          <p:cNvPr id="8" name="Picture 7" descr="Screen Shot 2017-06-05 at 10.43.0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2475" y="5072153"/>
            <a:ext cx="1602040" cy="1399762"/>
          </a:xfrm>
          <a:prstGeom prst="rect">
            <a:avLst/>
          </a:prstGeom>
        </p:spPr>
      </p:pic>
      <p:pic>
        <p:nvPicPr>
          <p:cNvPr id="9" name="Picture 8" descr="Screen Shot 2017-06-05 at 4.02.5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629" y="5072153"/>
            <a:ext cx="1725871" cy="1399762"/>
          </a:xfrm>
          <a:prstGeom prst="rect">
            <a:avLst/>
          </a:prstGeom>
        </p:spPr>
      </p:pic>
      <p:pic>
        <p:nvPicPr>
          <p:cNvPr id="4" name="Picture 3" descr="Screen Shot 2017-06-12 at 10.33.3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9680" y="2200700"/>
            <a:ext cx="1587202" cy="1595667"/>
          </a:xfrm>
          <a:prstGeom prst="rect">
            <a:avLst/>
          </a:prstGeom>
        </p:spPr>
      </p:pic>
      <p:sp>
        <p:nvSpPr>
          <p:cNvPr id="14" name="Rectangle 13"/>
          <p:cNvSpPr/>
          <p:nvPr/>
        </p:nvSpPr>
        <p:spPr>
          <a:xfrm>
            <a:off x="1947298" y="6091006"/>
            <a:ext cx="5289330" cy="707886"/>
          </a:xfrm>
          <a:prstGeom prst="rect">
            <a:avLst/>
          </a:prstGeom>
        </p:spPr>
        <p:txBody>
          <a:bodyPr wrap="square">
            <a:spAutoFit/>
          </a:bodyPr>
          <a:lstStyle/>
          <a:p>
            <a:pPr marL="342900" indent="-342900">
              <a:buFont typeface="Wingdings" charset="2"/>
              <a:buChar char="Ø"/>
            </a:pPr>
            <a:r>
              <a:rPr lang="en-US" sz="2000" dirty="0">
                <a:latin typeface="Garamond"/>
                <a:cs typeface="Garamond"/>
              </a:rPr>
              <a:t>2000 </a:t>
            </a:r>
            <a:r>
              <a:rPr lang="mr-IN" sz="2000" dirty="0">
                <a:latin typeface="Garamond"/>
                <a:cs typeface="Garamond"/>
              </a:rPr>
              <a:t>–</a:t>
            </a:r>
            <a:r>
              <a:rPr lang="en-US" sz="2000" dirty="0">
                <a:latin typeface="Garamond"/>
                <a:cs typeface="Garamond"/>
              </a:rPr>
              <a:t> 2011: </a:t>
            </a:r>
            <a:r>
              <a:rPr lang="en-US" sz="2000" dirty="0">
                <a:solidFill>
                  <a:srgbClr val="FF0000"/>
                </a:solidFill>
                <a:latin typeface="Garamond"/>
                <a:cs typeface="Garamond"/>
              </a:rPr>
              <a:t>800% Increase in Infection</a:t>
            </a:r>
            <a:r>
              <a:rPr lang="en-US" sz="2000" dirty="0">
                <a:latin typeface="Garamond"/>
                <a:cs typeface="Garamond"/>
              </a:rPr>
              <a:t>;</a:t>
            </a:r>
          </a:p>
          <a:p>
            <a:pPr marL="342900" indent="-342900">
              <a:buFont typeface="Wingdings" charset="2"/>
              <a:buChar char="Ø"/>
            </a:pPr>
            <a:r>
              <a:rPr lang="en-US" sz="2000" dirty="0">
                <a:solidFill>
                  <a:srgbClr val="FF0000"/>
                </a:solidFill>
                <a:latin typeface="Garamond"/>
                <a:cs typeface="Garamond"/>
              </a:rPr>
              <a:t>3000 deaths </a:t>
            </a:r>
            <a:r>
              <a:rPr lang="en-US" sz="2000" dirty="0">
                <a:latin typeface="Garamond"/>
                <a:cs typeface="Garamond"/>
              </a:rPr>
              <a:t>caused by Valley Fever;</a:t>
            </a:r>
          </a:p>
        </p:txBody>
      </p:sp>
    </p:spTree>
    <p:extLst>
      <p:ext uri="{BB962C8B-B14F-4D97-AF65-F5344CB8AC3E}">
        <p14:creationId xmlns:p14="http://schemas.microsoft.com/office/powerpoint/2010/main" val="2571479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1"/>
          </p:nvPr>
        </p:nvSpPr>
        <p:spPr>
          <a:xfrm>
            <a:off x="10195062" y="6475880"/>
            <a:ext cx="551328" cy="365125"/>
          </a:xfrm>
        </p:spPr>
        <p:txBody>
          <a:bodyPr/>
          <a:lstStyle/>
          <a:p>
            <a:fld id="{66CAC88C-31F3-4764-B964-B930D18D7C5C}" type="slidenum">
              <a:rPr lang="en-US" smtClean="0">
                <a:solidFill>
                  <a:srgbClr val="000000"/>
                </a:solidFill>
                <a:latin typeface="Garamond"/>
                <a:cs typeface="Garamond"/>
              </a:rPr>
              <a:t>31</a:t>
            </a:fld>
            <a:endParaRPr lang="en-US" dirty="0">
              <a:solidFill>
                <a:srgbClr val="000000"/>
              </a:solidFill>
              <a:latin typeface="Garamond"/>
              <a:cs typeface="Garamond"/>
            </a:endParaRPr>
          </a:p>
        </p:txBody>
      </p:sp>
      <p:sp>
        <p:nvSpPr>
          <p:cNvPr id="18" name="Title 1"/>
          <p:cNvSpPr txBox="1">
            <a:spLocks/>
          </p:cNvSpPr>
          <p:nvPr/>
        </p:nvSpPr>
        <p:spPr>
          <a:xfrm>
            <a:off x="2997701" y="152400"/>
            <a:ext cx="6098613" cy="60023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dirty="0">
                <a:latin typeface="Garamond"/>
                <a:cs typeface="Garamond"/>
              </a:rPr>
              <a:t>Mysterious Spike in Valley Fever</a:t>
            </a:r>
          </a:p>
        </p:txBody>
      </p:sp>
      <p:sp>
        <p:nvSpPr>
          <p:cNvPr id="11" name="Rectangle 10"/>
          <p:cNvSpPr/>
          <p:nvPr/>
        </p:nvSpPr>
        <p:spPr>
          <a:xfrm>
            <a:off x="1947298" y="6091006"/>
            <a:ext cx="7777434" cy="707886"/>
          </a:xfrm>
          <a:prstGeom prst="rect">
            <a:avLst/>
          </a:prstGeom>
        </p:spPr>
        <p:txBody>
          <a:bodyPr wrap="square">
            <a:spAutoFit/>
          </a:bodyPr>
          <a:lstStyle/>
          <a:p>
            <a:pPr marL="342900" indent="-342900">
              <a:buFont typeface="Wingdings" charset="2"/>
              <a:buChar char="Ø"/>
            </a:pPr>
            <a:r>
              <a:rPr lang="en-US" sz="2000" dirty="0">
                <a:latin typeface="Garamond"/>
                <a:cs typeface="Garamond"/>
              </a:rPr>
              <a:t>800% Increase in Infection;</a:t>
            </a:r>
          </a:p>
          <a:p>
            <a:pPr marL="342900" indent="-342900">
              <a:buFont typeface="Wingdings" charset="2"/>
              <a:buChar char="Ø"/>
            </a:pPr>
            <a:r>
              <a:rPr lang="en-US" sz="2000" dirty="0">
                <a:latin typeface="Garamond"/>
                <a:cs typeface="Garamond"/>
              </a:rPr>
              <a:t>5,000 </a:t>
            </a:r>
            <a:r>
              <a:rPr lang="mr-IN" sz="2000" dirty="0">
                <a:latin typeface="Garamond"/>
                <a:cs typeface="Garamond"/>
              </a:rPr>
              <a:t>–</a:t>
            </a:r>
            <a:r>
              <a:rPr lang="en-US" sz="2000" dirty="0">
                <a:latin typeface="Garamond"/>
                <a:cs typeface="Garamond"/>
              </a:rPr>
              <a:t> 20,000 infections and 200 deaths each year;</a:t>
            </a:r>
          </a:p>
        </p:txBody>
      </p:sp>
      <p:sp>
        <p:nvSpPr>
          <p:cNvPr id="12" name="Content Placeholder 2"/>
          <p:cNvSpPr txBox="1">
            <a:spLocks/>
          </p:cNvSpPr>
          <p:nvPr/>
        </p:nvSpPr>
        <p:spPr>
          <a:xfrm>
            <a:off x="1848281" y="1037591"/>
            <a:ext cx="8701492" cy="1812612"/>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2800" dirty="0">
                <a:latin typeface="Garamond"/>
                <a:cs typeface="Garamond"/>
              </a:rPr>
              <a:t>Rates in the United States have increased dramatically</a:t>
            </a:r>
          </a:p>
          <a:p>
            <a:pPr>
              <a:spcBef>
                <a:spcPts val="1200"/>
              </a:spcBef>
            </a:pPr>
            <a:r>
              <a:rPr lang="en-US" sz="2800" dirty="0">
                <a:latin typeface="Garamond"/>
                <a:cs typeface="Garamond"/>
              </a:rPr>
              <a:t>~10,000-20,000 cases reported to public health annually</a:t>
            </a:r>
          </a:p>
          <a:p>
            <a:pPr>
              <a:spcBef>
                <a:spcPts val="1200"/>
              </a:spcBef>
            </a:pPr>
            <a:r>
              <a:rPr lang="en-US" sz="2800" dirty="0">
                <a:latin typeface="Garamond"/>
                <a:cs typeface="Garamond"/>
              </a:rPr>
              <a:t>&gt;95% of cases are from Arizona and California</a:t>
            </a:r>
          </a:p>
        </p:txBody>
      </p:sp>
      <p:pic>
        <p:nvPicPr>
          <p:cNvPr id="13" name="Picture 12"/>
          <p:cNvPicPr>
            <a:picLocks noChangeAspect="1"/>
          </p:cNvPicPr>
          <p:nvPr/>
        </p:nvPicPr>
        <p:blipFill>
          <a:blip r:embed="rId3"/>
          <a:stretch>
            <a:fillRect/>
          </a:stretch>
        </p:blipFill>
        <p:spPr>
          <a:xfrm>
            <a:off x="3158904" y="2809673"/>
            <a:ext cx="5896919" cy="3147725"/>
          </a:xfrm>
          <a:prstGeom prst="rect">
            <a:avLst/>
          </a:prstGeom>
        </p:spPr>
      </p:pic>
      <p:sp>
        <p:nvSpPr>
          <p:cNvPr id="17" name="Rectangle 16"/>
          <p:cNvSpPr/>
          <p:nvPr/>
        </p:nvSpPr>
        <p:spPr>
          <a:xfrm>
            <a:off x="6090183" y="716224"/>
            <a:ext cx="4459591" cy="369332"/>
          </a:xfrm>
          <a:prstGeom prst="rect">
            <a:avLst/>
          </a:prstGeom>
        </p:spPr>
        <p:txBody>
          <a:bodyPr wrap="square">
            <a:spAutoFit/>
          </a:bodyPr>
          <a:lstStyle/>
          <a:p>
            <a:r>
              <a:rPr lang="en-US" dirty="0">
                <a:latin typeface="Garamond"/>
                <a:cs typeface="Garamond"/>
              </a:rPr>
              <a:t>(Courtesy of Orion McCotter)</a:t>
            </a:r>
          </a:p>
        </p:txBody>
      </p:sp>
    </p:spTree>
    <p:extLst>
      <p:ext uri="{BB962C8B-B14F-4D97-AF65-F5344CB8AC3E}">
        <p14:creationId xmlns:p14="http://schemas.microsoft.com/office/powerpoint/2010/main" val="939280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1"/>
          </p:nvPr>
        </p:nvSpPr>
        <p:spPr>
          <a:xfrm>
            <a:off x="10195062" y="6475880"/>
            <a:ext cx="551328" cy="365125"/>
          </a:xfrm>
        </p:spPr>
        <p:txBody>
          <a:bodyPr/>
          <a:lstStyle/>
          <a:p>
            <a:fld id="{66CAC88C-31F3-4764-B964-B930D18D7C5C}" type="slidenum">
              <a:rPr lang="en-US" smtClean="0">
                <a:solidFill>
                  <a:srgbClr val="000000"/>
                </a:solidFill>
                <a:latin typeface="Garamond"/>
                <a:cs typeface="Garamond"/>
              </a:rPr>
              <a:t>32</a:t>
            </a:fld>
            <a:endParaRPr lang="en-US" dirty="0">
              <a:solidFill>
                <a:srgbClr val="000000"/>
              </a:solidFill>
              <a:latin typeface="Garamond"/>
              <a:cs typeface="Garamond"/>
            </a:endParaRPr>
          </a:p>
        </p:txBody>
      </p:sp>
      <p:sp>
        <p:nvSpPr>
          <p:cNvPr id="18" name="Title 1"/>
          <p:cNvSpPr txBox="1">
            <a:spLocks/>
          </p:cNvSpPr>
          <p:nvPr/>
        </p:nvSpPr>
        <p:spPr>
          <a:xfrm>
            <a:off x="2543052" y="60524"/>
            <a:ext cx="6741398" cy="111767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dirty="0">
                <a:latin typeface="Garamond"/>
                <a:cs typeface="Garamond"/>
              </a:rPr>
              <a:t>Collocation of </a:t>
            </a:r>
          </a:p>
          <a:p>
            <a:r>
              <a:rPr lang="en-US" altLang="zh-CN" sz="3600" dirty="0">
                <a:latin typeface="Garamond"/>
                <a:cs typeface="Garamond"/>
              </a:rPr>
              <a:t>Dust Storms and Valley Fever</a:t>
            </a:r>
          </a:p>
        </p:txBody>
      </p:sp>
      <p:pic>
        <p:nvPicPr>
          <p:cNvPr id="2" name="Picture 1" descr="dust_valley_fever.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177" y="1480657"/>
            <a:ext cx="8620970" cy="4995223"/>
          </a:xfrm>
          <a:prstGeom prst="rect">
            <a:avLst/>
          </a:prstGeom>
        </p:spPr>
      </p:pic>
      <p:sp>
        <p:nvSpPr>
          <p:cNvPr id="7" name="Rectangle 6"/>
          <p:cNvSpPr/>
          <p:nvPr/>
        </p:nvSpPr>
        <p:spPr>
          <a:xfrm>
            <a:off x="5611890" y="6402669"/>
            <a:ext cx="2151822" cy="400110"/>
          </a:xfrm>
          <a:prstGeom prst="rect">
            <a:avLst/>
          </a:prstGeom>
        </p:spPr>
        <p:txBody>
          <a:bodyPr wrap="square">
            <a:spAutoFit/>
          </a:bodyPr>
          <a:lstStyle/>
          <a:p>
            <a:r>
              <a:rPr lang="en-US" sz="2000" dirty="0">
                <a:latin typeface="Garamond"/>
                <a:cs typeface="Garamond"/>
              </a:rPr>
              <a:t>(Tong et al., 2017)</a:t>
            </a:r>
          </a:p>
        </p:txBody>
      </p:sp>
    </p:spTree>
    <p:extLst>
      <p:ext uri="{BB962C8B-B14F-4D97-AF65-F5344CB8AC3E}">
        <p14:creationId xmlns:p14="http://schemas.microsoft.com/office/powerpoint/2010/main" val="3436693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1"/>
          </p:nvPr>
        </p:nvSpPr>
        <p:spPr>
          <a:xfrm>
            <a:off x="10195062" y="6475880"/>
            <a:ext cx="551328" cy="365125"/>
          </a:xfrm>
        </p:spPr>
        <p:txBody>
          <a:bodyPr/>
          <a:lstStyle/>
          <a:p>
            <a:fld id="{66CAC88C-31F3-4764-B964-B930D18D7C5C}" type="slidenum">
              <a:rPr lang="en-US" smtClean="0">
                <a:solidFill>
                  <a:srgbClr val="000000"/>
                </a:solidFill>
              </a:rPr>
              <a:t>33</a:t>
            </a:fld>
            <a:endParaRPr lang="en-US" dirty="0">
              <a:solidFill>
                <a:srgbClr val="000000"/>
              </a:solidFill>
            </a:endParaRPr>
          </a:p>
        </p:txBody>
      </p:sp>
      <p:sp>
        <p:nvSpPr>
          <p:cNvPr id="18" name="Title 1"/>
          <p:cNvSpPr txBox="1">
            <a:spLocks/>
          </p:cNvSpPr>
          <p:nvPr/>
        </p:nvSpPr>
        <p:spPr>
          <a:xfrm>
            <a:off x="1921507" y="202517"/>
            <a:ext cx="7925183" cy="60023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b="1" dirty="0">
                <a:latin typeface="Calibri" charset="0"/>
              </a:rPr>
              <a:t>Highway Safety, Solar Power, Agriculture</a:t>
            </a:r>
            <a:r>
              <a:rPr lang="mr-IN" altLang="zh-CN" sz="3200" b="1" dirty="0">
                <a:latin typeface="Calibri" charset="0"/>
              </a:rPr>
              <a:t>…</a:t>
            </a:r>
            <a:endParaRPr lang="en-US" altLang="zh-CN" sz="3200" b="1" dirty="0">
              <a:latin typeface="Calibri" charset="0"/>
            </a:endParaRPr>
          </a:p>
        </p:txBody>
      </p:sp>
      <p:sp>
        <p:nvSpPr>
          <p:cNvPr id="2" name="Rectangle 1"/>
          <p:cNvSpPr/>
          <p:nvPr/>
        </p:nvSpPr>
        <p:spPr>
          <a:xfrm>
            <a:off x="1712134" y="1060537"/>
            <a:ext cx="8732459" cy="461665"/>
          </a:xfrm>
          <a:prstGeom prst="rect">
            <a:avLst/>
          </a:prstGeom>
        </p:spPr>
        <p:txBody>
          <a:bodyPr wrap="square">
            <a:spAutoFit/>
          </a:bodyPr>
          <a:lstStyle/>
          <a:p>
            <a:pPr marL="342900" indent="-342900">
              <a:buClr>
                <a:srgbClr val="000090"/>
              </a:buClr>
              <a:buFont typeface="Wingdings" charset="2"/>
              <a:buChar char="v"/>
            </a:pPr>
            <a:r>
              <a:rPr lang="en-US" sz="2400" b="1" dirty="0"/>
              <a:t>Highway traffic accidents caused by visibility loss and high wind</a:t>
            </a:r>
          </a:p>
        </p:txBody>
      </p:sp>
      <p:pic>
        <p:nvPicPr>
          <p:cNvPr id="5" name="Picture 4" descr="Screen Shot 2018-12-13 at 10.16.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133" y="4305339"/>
            <a:ext cx="4054521" cy="2400725"/>
          </a:xfrm>
          <a:prstGeom prst="rect">
            <a:avLst/>
          </a:prstGeom>
        </p:spPr>
      </p:pic>
      <p:pic>
        <p:nvPicPr>
          <p:cNvPr id="15" name="Google Shape;87;p15"/>
          <p:cNvPicPr preferRelativeResize="0"/>
          <p:nvPr/>
        </p:nvPicPr>
        <p:blipFill>
          <a:blip r:embed="rId4">
            <a:alphaModFix/>
          </a:blip>
          <a:stretch>
            <a:fillRect/>
          </a:stretch>
        </p:blipFill>
        <p:spPr>
          <a:xfrm>
            <a:off x="6160273" y="4305339"/>
            <a:ext cx="3835049" cy="2400725"/>
          </a:xfrm>
          <a:prstGeom prst="rect">
            <a:avLst/>
          </a:prstGeom>
          <a:noFill/>
          <a:ln>
            <a:noFill/>
          </a:ln>
        </p:spPr>
      </p:pic>
      <p:pic>
        <p:nvPicPr>
          <p:cNvPr id="16" name="Google Shape;83;p15"/>
          <p:cNvPicPr preferRelativeResize="0"/>
          <p:nvPr/>
        </p:nvPicPr>
        <p:blipFill>
          <a:blip r:embed="rId5">
            <a:alphaModFix/>
          </a:blip>
          <a:stretch>
            <a:fillRect/>
          </a:stretch>
        </p:blipFill>
        <p:spPr>
          <a:xfrm>
            <a:off x="1712134" y="1592601"/>
            <a:ext cx="4054521" cy="2122643"/>
          </a:xfrm>
          <a:prstGeom prst="rect">
            <a:avLst/>
          </a:prstGeom>
          <a:noFill/>
          <a:ln w="38100" cap="flat" cmpd="sng">
            <a:solidFill>
              <a:srgbClr val="FFFFFF"/>
            </a:solidFill>
            <a:prstDash val="solid"/>
            <a:round/>
            <a:headEnd type="none" w="sm" len="sm"/>
            <a:tailEnd type="none" w="sm" len="sm"/>
          </a:ln>
        </p:spPr>
      </p:pic>
      <p:pic>
        <p:nvPicPr>
          <p:cNvPr id="21" name="Picture 20" descr="Screen Shot 2018-07-16 at 1.58.4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3073" y="1592601"/>
            <a:ext cx="3593616" cy="2122678"/>
          </a:xfrm>
          <a:prstGeom prst="rect">
            <a:avLst/>
          </a:prstGeom>
        </p:spPr>
      </p:pic>
      <p:sp>
        <p:nvSpPr>
          <p:cNvPr id="22" name="Google Shape;85;p15"/>
          <p:cNvSpPr txBox="1"/>
          <p:nvPr/>
        </p:nvSpPr>
        <p:spPr>
          <a:xfrm>
            <a:off x="4109046" y="3327343"/>
            <a:ext cx="1657609" cy="387900"/>
          </a:xfrm>
          <a:prstGeom prst="rect">
            <a:avLst/>
          </a:prstGeom>
          <a:noFill/>
          <a:ln>
            <a:noFill/>
          </a:ln>
        </p:spPr>
        <p:txBody>
          <a:bodyPr spcFirstLastPara="1" wrap="square" lIns="91425" tIns="91425" rIns="91425" bIns="91425" anchor="t" anchorCtr="0">
            <a:noAutofit/>
          </a:bodyPr>
          <a:lstStyle/>
          <a:p>
            <a:pPr>
              <a:lnSpc>
                <a:spcPct val="115000"/>
              </a:lnSpc>
              <a:spcAft>
                <a:spcPts val="1600"/>
              </a:spcAft>
              <a:buClr>
                <a:schemeClr val="dk1"/>
              </a:buClr>
              <a:buSzPts val="1100"/>
            </a:pPr>
            <a:r>
              <a:rPr lang="en-US" sz="1500" dirty="0">
                <a:solidFill>
                  <a:schemeClr val="bg1">
                    <a:lumMod val="95000"/>
                  </a:schemeClr>
                </a:solidFill>
                <a:latin typeface="Roboto"/>
                <a:ea typeface="Roboto"/>
                <a:cs typeface="Roboto"/>
                <a:sym typeface="Roboto"/>
              </a:rPr>
              <a:t>(</a:t>
            </a:r>
            <a:r>
              <a:rPr lang="en" sz="1500" dirty="0">
                <a:solidFill>
                  <a:schemeClr val="bg1">
                    <a:lumMod val="95000"/>
                  </a:schemeClr>
                </a:solidFill>
                <a:latin typeface="Roboto"/>
                <a:ea typeface="Roboto"/>
                <a:cs typeface="Roboto"/>
                <a:sym typeface="Roboto"/>
              </a:rPr>
              <a:t>Source: Giphy</a:t>
            </a:r>
            <a:r>
              <a:rPr lang="en-US" sz="1500" dirty="0">
                <a:solidFill>
                  <a:schemeClr val="bg1">
                    <a:lumMod val="95000"/>
                  </a:schemeClr>
                </a:solidFill>
                <a:latin typeface="Roboto"/>
                <a:ea typeface="Roboto"/>
                <a:cs typeface="Roboto"/>
                <a:sym typeface="Roboto"/>
              </a:rPr>
              <a:t>)</a:t>
            </a:r>
            <a:endParaRPr sz="1500" dirty="0">
              <a:solidFill>
                <a:schemeClr val="bg1">
                  <a:lumMod val="95000"/>
                </a:schemeClr>
              </a:solidFill>
              <a:latin typeface="Roboto"/>
              <a:ea typeface="Roboto"/>
              <a:cs typeface="Roboto"/>
              <a:sym typeface="Roboto"/>
            </a:endParaRPr>
          </a:p>
        </p:txBody>
      </p:sp>
      <p:sp>
        <p:nvSpPr>
          <p:cNvPr id="23" name="Rectangle 22"/>
          <p:cNvSpPr/>
          <p:nvPr/>
        </p:nvSpPr>
        <p:spPr>
          <a:xfrm>
            <a:off x="1715901" y="3766327"/>
            <a:ext cx="9131128" cy="461665"/>
          </a:xfrm>
          <a:prstGeom prst="rect">
            <a:avLst/>
          </a:prstGeom>
        </p:spPr>
        <p:txBody>
          <a:bodyPr wrap="square">
            <a:spAutoFit/>
          </a:bodyPr>
          <a:lstStyle/>
          <a:p>
            <a:pPr marL="342900" indent="-342900">
              <a:buClr>
                <a:srgbClr val="000090"/>
              </a:buClr>
              <a:buFont typeface="Wingdings" charset="2"/>
              <a:buChar char="v"/>
            </a:pPr>
            <a:r>
              <a:rPr lang="en-US" sz="2400" b="1" dirty="0"/>
              <a:t>Dust deposition reduces power generation efficiency of solar farms</a:t>
            </a:r>
          </a:p>
        </p:txBody>
      </p:sp>
    </p:spTree>
    <p:extLst>
      <p:ext uri="{BB962C8B-B14F-4D97-AF65-F5344CB8AC3E}">
        <p14:creationId xmlns:p14="http://schemas.microsoft.com/office/powerpoint/2010/main" val="3054910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75164" y="795353"/>
            <a:ext cx="6512609" cy="826677"/>
          </a:xfrm>
        </p:spPr>
        <p:txBody>
          <a:bodyPr>
            <a:noAutofit/>
          </a:bodyPr>
          <a:lstStyle/>
          <a:p>
            <a:r>
              <a:rPr lang="en-US" sz="2400" dirty="0">
                <a:latin typeface="Garamond" panose="02020404030301010803" pitchFamily="18" charset="0"/>
              </a:rPr>
              <a:t>On the day Americans file tax returns, there are always some big dust storms.</a:t>
            </a:r>
          </a:p>
        </p:txBody>
      </p:sp>
      <p:sp>
        <p:nvSpPr>
          <p:cNvPr id="3" name="Rectangle 2"/>
          <p:cNvSpPr/>
          <p:nvPr/>
        </p:nvSpPr>
        <p:spPr>
          <a:xfrm>
            <a:off x="3919485" y="75586"/>
            <a:ext cx="4431278" cy="646331"/>
          </a:xfrm>
          <a:prstGeom prst="rect">
            <a:avLst/>
          </a:prstGeom>
        </p:spPr>
        <p:txBody>
          <a:bodyPr wrap="none">
            <a:spAutoFit/>
          </a:bodyPr>
          <a:lstStyle/>
          <a:p>
            <a:r>
              <a:rPr lang="en-US" sz="3600" b="1" dirty="0">
                <a:latin typeface="Garamond" panose="02020404030301010803" pitchFamily="18" charset="0"/>
              </a:rPr>
              <a:t>Tax-Day Dust Storms</a:t>
            </a:r>
          </a:p>
        </p:txBody>
      </p:sp>
      <p:pic>
        <p:nvPicPr>
          <p:cNvPr id="5" name="Picture 4" descr="20180416.5X.PM10.sp.ani-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47524"/>
            <a:ext cx="9144000" cy="4987636"/>
          </a:xfrm>
          <a:prstGeom prst="rect">
            <a:avLst/>
          </a:prstGeom>
        </p:spPr>
      </p:pic>
      <p:sp>
        <p:nvSpPr>
          <p:cNvPr id="6" name="Rectangle 5"/>
          <p:cNvSpPr/>
          <p:nvPr/>
        </p:nvSpPr>
        <p:spPr>
          <a:xfrm>
            <a:off x="7805560" y="6493626"/>
            <a:ext cx="3081419" cy="369332"/>
          </a:xfrm>
          <a:prstGeom prst="rect">
            <a:avLst/>
          </a:prstGeom>
        </p:spPr>
        <p:txBody>
          <a:bodyPr wrap="square">
            <a:spAutoFit/>
          </a:bodyPr>
          <a:lstStyle/>
          <a:p>
            <a:r>
              <a:rPr lang="en-US" b="1" dirty="0">
                <a:latin typeface="Garamond" panose="02020404030301010803" pitchFamily="18" charset="0"/>
              </a:rPr>
              <a:t>(Tong and Tang, EM, 2018)</a:t>
            </a:r>
            <a:endParaRPr lang="en-US" dirty="0">
              <a:latin typeface="Garamond" panose="02020404030301010803" pitchFamily="18" charset="0"/>
            </a:endParaRPr>
          </a:p>
        </p:txBody>
      </p:sp>
    </p:spTree>
    <p:extLst>
      <p:ext uri="{BB962C8B-B14F-4D97-AF65-F5344CB8AC3E}">
        <p14:creationId xmlns:p14="http://schemas.microsoft.com/office/powerpoint/2010/main" val="3506646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S_SSM_1_PM10_2019041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512" y="-428104"/>
            <a:ext cx="8384949" cy="8384949"/>
          </a:xfrm>
          <a:prstGeom prst="rect">
            <a:avLst/>
          </a:prstGeom>
        </p:spPr>
      </p:pic>
      <p:sp>
        <p:nvSpPr>
          <p:cNvPr id="2" name="Slide Number Placeholder 1"/>
          <p:cNvSpPr>
            <a:spLocks noGrp="1"/>
          </p:cNvSpPr>
          <p:nvPr>
            <p:ph type="sldNum" sz="quarter" idx="12"/>
          </p:nvPr>
        </p:nvSpPr>
        <p:spPr/>
        <p:txBody>
          <a:bodyPr/>
          <a:lstStyle/>
          <a:p>
            <a:fld id="{FE2857A6-845C-A448-AF7E-35BE1DFCE970}" type="slidenum">
              <a:rPr lang="en-US" smtClean="0"/>
              <a:t>35</a:t>
            </a:fld>
            <a:endParaRPr lang="en-US"/>
          </a:p>
        </p:txBody>
      </p:sp>
      <p:sp>
        <p:nvSpPr>
          <p:cNvPr id="7" name="Title 1"/>
          <p:cNvSpPr txBox="1">
            <a:spLocks/>
          </p:cNvSpPr>
          <p:nvPr/>
        </p:nvSpPr>
        <p:spPr>
          <a:xfrm>
            <a:off x="1703539" y="136524"/>
            <a:ext cx="9542720" cy="60023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200" b="1" dirty="0">
                <a:latin typeface="Garamond"/>
                <a:cs typeface="Garamond"/>
              </a:rPr>
              <a:t>CMAQ Dust Simulation with Baker-</a:t>
            </a:r>
            <a:r>
              <a:rPr lang="en-US" altLang="zh-CN" sz="3200" b="1" dirty="0" err="1">
                <a:latin typeface="Garamond"/>
                <a:cs typeface="Garamond"/>
              </a:rPr>
              <a:t>Schepanski</a:t>
            </a:r>
            <a:r>
              <a:rPr lang="en-US" altLang="zh-CN" sz="3200" b="1" dirty="0">
                <a:latin typeface="Garamond"/>
                <a:cs typeface="Garamond"/>
              </a:rPr>
              <a:t> Map</a:t>
            </a:r>
          </a:p>
        </p:txBody>
      </p:sp>
      <p:sp>
        <p:nvSpPr>
          <p:cNvPr id="10" name="Rectangle 9"/>
          <p:cNvSpPr/>
          <p:nvPr/>
        </p:nvSpPr>
        <p:spPr>
          <a:xfrm>
            <a:off x="3200400" y="752438"/>
            <a:ext cx="6600830" cy="461665"/>
          </a:xfrm>
          <a:prstGeom prst="rect">
            <a:avLst/>
          </a:prstGeom>
          <a:solidFill>
            <a:schemeClr val="bg1"/>
          </a:solidFill>
        </p:spPr>
        <p:txBody>
          <a:bodyPr wrap="square">
            <a:spAutoFit/>
          </a:bodyPr>
          <a:lstStyle/>
          <a:p>
            <a:pPr algn="ctr"/>
            <a:r>
              <a:rPr lang="en-US" sz="2400" dirty="0">
                <a:latin typeface="Garamond"/>
                <a:cs typeface="Garamond"/>
              </a:rPr>
              <a:t>Surface PM</a:t>
            </a:r>
            <a:r>
              <a:rPr lang="en-US" sz="2400" baseline="-25000" dirty="0">
                <a:latin typeface="Garamond"/>
                <a:cs typeface="Garamond"/>
              </a:rPr>
              <a:t>10</a:t>
            </a:r>
            <a:r>
              <a:rPr lang="en-US" sz="2400" dirty="0">
                <a:latin typeface="Garamond"/>
                <a:cs typeface="Garamond"/>
              </a:rPr>
              <a:t> during the Dust Storm</a:t>
            </a:r>
            <a:endParaRPr lang="en-US" sz="2400" dirty="0"/>
          </a:p>
        </p:txBody>
      </p:sp>
    </p:spTree>
    <p:extLst>
      <p:ext uri="{BB962C8B-B14F-4D97-AF65-F5344CB8AC3E}">
        <p14:creationId xmlns:p14="http://schemas.microsoft.com/office/powerpoint/2010/main" val="2392437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1"/>
          </p:nvPr>
        </p:nvSpPr>
        <p:spPr>
          <a:xfrm>
            <a:off x="10195062" y="6475880"/>
            <a:ext cx="551328" cy="365125"/>
          </a:xfrm>
        </p:spPr>
        <p:txBody>
          <a:bodyPr/>
          <a:lstStyle/>
          <a:p>
            <a:fld id="{66CAC88C-31F3-4764-B964-B930D18D7C5C}" type="slidenum">
              <a:rPr lang="en-US" smtClean="0">
                <a:solidFill>
                  <a:srgbClr val="000000"/>
                </a:solidFill>
                <a:latin typeface="Garamond"/>
                <a:cs typeface="Garamond"/>
              </a:rPr>
              <a:t>36</a:t>
            </a:fld>
            <a:endParaRPr lang="en-US" dirty="0">
              <a:solidFill>
                <a:srgbClr val="000000"/>
              </a:solidFill>
              <a:latin typeface="Garamond"/>
              <a:cs typeface="Garamond"/>
            </a:endParaRPr>
          </a:p>
        </p:txBody>
      </p:sp>
      <p:sp>
        <p:nvSpPr>
          <p:cNvPr id="18" name="Title 1"/>
          <p:cNvSpPr txBox="1">
            <a:spLocks/>
          </p:cNvSpPr>
          <p:nvPr/>
        </p:nvSpPr>
        <p:spPr>
          <a:xfrm>
            <a:off x="2605759" y="-36681"/>
            <a:ext cx="7305795" cy="6115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dirty="0">
                <a:latin typeface="Garamond"/>
                <a:cs typeface="Garamond"/>
              </a:rPr>
              <a:t>Bring Science to Services</a:t>
            </a:r>
          </a:p>
        </p:txBody>
      </p:sp>
      <p:grpSp>
        <p:nvGrpSpPr>
          <p:cNvPr id="35" name="Group 34"/>
          <p:cNvGrpSpPr/>
          <p:nvPr/>
        </p:nvGrpSpPr>
        <p:grpSpPr>
          <a:xfrm>
            <a:off x="4788261" y="900859"/>
            <a:ext cx="5550002" cy="5642570"/>
            <a:chOff x="1605186" y="1184923"/>
            <a:chExt cx="5550002" cy="5642570"/>
          </a:xfrm>
        </p:grpSpPr>
        <p:pic>
          <p:nvPicPr>
            <p:cNvPr id="3" name="Picture 2" descr="Screen Shot 2019-03-05 at 12.57.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391" y="1184923"/>
              <a:ext cx="5265797" cy="4745956"/>
            </a:xfrm>
            <a:prstGeom prst="rect">
              <a:avLst/>
            </a:prstGeom>
          </p:spPr>
        </p:pic>
        <p:pic>
          <p:nvPicPr>
            <p:cNvPr id="23" name="Picture 22"/>
            <p:cNvPicPr>
              <a:picLocks noChangeAspect="1"/>
            </p:cNvPicPr>
            <p:nvPr/>
          </p:nvPicPr>
          <p:blipFill>
            <a:blip r:embed="rId4"/>
            <a:stretch>
              <a:fillRect/>
            </a:stretch>
          </p:blipFill>
          <p:spPr>
            <a:xfrm>
              <a:off x="5704264" y="2040006"/>
              <a:ext cx="1069540" cy="675499"/>
            </a:xfrm>
            <a:prstGeom prst="rect">
              <a:avLst/>
            </a:prstGeom>
          </p:spPr>
        </p:pic>
        <p:pic>
          <p:nvPicPr>
            <p:cNvPr id="25" name="Picture 24" descr="NASA insigniaCMYK copy.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83399" y="1235913"/>
              <a:ext cx="480862" cy="398794"/>
            </a:xfrm>
            <a:prstGeom prst="rect">
              <a:avLst/>
            </a:prstGeom>
          </p:spPr>
        </p:pic>
        <p:pic>
          <p:nvPicPr>
            <p:cNvPr id="4" name="Picture 3"/>
            <p:cNvPicPr>
              <a:picLocks noChangeAspect="1"/>
            </p:cNvPicPr>
            <p:nvPr/>
          </p:nvPicPr>
          <p:blipFill>
            <a:blip r:embed="rId6"/>
            <a:stretch>
              <a:fillRect/>
            </a:stretch>
          </p:blipFill>
          <p:spPr>
            <a:xfrm>
              <a:off x="5758312" y="1222403"/>
              <a:ext cx="412304" cy="412304"/>
            </a:xfrm>
            <a:prstGeom prst="rect">
              <a:avLst/>
            </a:prstGeom>
          </p:spPr>
        </p:pic>
        <p:pic>
          <p:nvPicPr>
            <p:cNvPr id="26" name="Picture 25"/>
            <p:cNvPicPr>
              <a:picLocks noChangeAspect="1"/>
            </p:cNvPicPr>
            <p:nvPr/>
          </p:nvPicPr>
          <p:blipFill>
            <a:blip r:embed="rId6"/>
            <a:stretch>
              <a:fillRect/>
            </a:stretch>
          </p:blipFill>
          <p:spPr>
            <a:xfrm>
              <a:off x="5951248" y="3135478"/>
              <a:ext cx="579764" cy="579764"/>
            </a:xfrm>
            <a:prstGeom prst="rect">
              <a:avLst/>
            </a:prstGeom>
          </p:spPr>
        </p:pic>
        <p:pic>
          <p:nvPicPr>
            <p:cNvPr id="7" name="Picture 6" descr="Screen Shot 2019-03-05 at 1.06.16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43150" y="5907112"/>
              <a:ext cx="664532" cy="504128"/>
            </a:xfrm>
            <a:prstGeom prst="rect">
              <a:avLst/>
            </a:prstGeom>
          </p:spPr>
        </p:pic>
        <p:pic>
          <p:nvPicPr>
            <p:cNvPr id="15" name="Picture 14"/>
            <p:cNvPicPr>
              <a:picLocks noChangeAspect="1"/>
            </p:cNvPicPr>
            <p:nvPr/>
          </p:nvPicPr>
          <p:blipFill>
            <a:blip r:embed="rId8"/>
            <a:stretch>
              <a:fillRect/>
            </a:stretch>
          </p:blipFill>
          <p:spPr>
            <a:xfrm>
              <a:off x="1605186" y="6462368"/>
              <a:ext cx="2135981" cy="365125"/>
            </a:xfrm>
            <a:prstGeom prst="rect">
              <a:avLst/>
            </a:prstGeom>
          </p:spPr>
        </p:pic>
        <p:pic>
          <p:nvPicPr>
            <p:cNvPr id="28" name="Picture 27"/>
            <p:cNvPicPr>
              <a:picLocks noChangeAspect="1"/>
            </p:cNvPicPr>
            <p:nvPr/>
          </p:nvPicPr>
          <p:blipFill>
            <a:blip r:embed="rId9"/>
            <a:stretch>
              <a:fillRect/>
            </a:stretch>
          </p:blipFill>
          <p:spPr>
            <a:xfrm>
              <a:off x="3673607" y="5841108"/>
              <a:ext cx="864441" cy="864441"/>
            </a:xfrm>
            <a:prstGeom prst="rect">
              <a:avLst/>
            </a:prstGeom>
          </p:spPr>
        </p:pic>
        <p:pic>
          <p:nvPicPr>
            <p:cNvPr id="30" name="Picture 29"/>
            <p:cNvPicPr>
              <a:picLocks noChangeAspect="1"/>
            </p:cNvPicPr>
            <p:nvPr/>
          </p:nvPicPr>
          <p:blipFill>
            <a:blip r:embed="rId10"/>
            <a:stretch>
              <a:fillRect/>
            </a:stretch>
          </p:blipFill>
          <p:spPr>
            <a:xfrm>
              <a:off x="4435656" y="5930879"/>
              <a:ext cx="772818" cy="772818"/>
            </a:xfrm>
            <a:prstGeom prst="rect">
              <a:avLst/>
            </a:prstGeom>
          </p:spPr>
        </p:pic>
        <p:pic>
          <p:nvPicPr>
            <p:cNvPr id="31" name="Picture 30"/>
            <p:cNvPicPr>
              <a:picLocks noChangeAspect="1"/>
            </p:cNvPicPr>
            <p:nvPr/>
          </p:nvPicPr>
          <p:blipFill>
            <a:blip r:embed="rId11"/>
            <a:stretch>
              <a:fillRect/>
            </a:stretch>
          </p:blipFill>
          <p:spPr>
            <a:xfrm>
              <a:off x="5548820" y="5890227"/>
              <a:ext cx="635175" cy="929062"/>
            </a:xfrm>
            <a:prstGeom prst="rect">
              <a:avLst/>
            </a:prstGeom>
          </p:spPr>
        </p:pic>
        <p:pic>
          <p:nvPicPr>
            <p:cNvPr id="34" name="Picture 33" descr="Screen Shot 2019-03-05 at 1.24.49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10410" y="5930879"/>
              <a:ext cx="721061" cy="730018"/>
            </a:xfrm>
            <a:prstGeom prst="rect">
              <a:avLst/>
            </a:prstGeom>
          </p:spPr>
        </p:pic>
      </p:grpSp>
      <p:sp>
        <p:nvSpPr>
          <p:cNvPr id="36" name="TextBox 35"/>
          <p:cNvSpPr txBox="1"/>
          <p:nvPr/>
        </p:nvSpPr>
        <p:spPr>
          <a:xfrm>
            <a:off x="448364" y="1853075"/>
            <a:ext cx="4192397" cy="1569660"/>
          </a:xfrm>
          <a:prstGeom prst="rect">
            <a:avLst/>
          </a:prstGeom>
          <a:noFill/>
        </p:spPr>
        <p:txBody>
          <a:bodyPr wrap="square" rtlCol="0">
            <a:spAutoFit/>
          </a:bodyPr>
          <a:lstStyle/>
          <a:p>
            <a:r>
              <a:rPr lang="en-US" sz="2400" dirty="0">
                <a:solidFill>
                  <a:srgbClr val="000000"/>
                </a:solidFill>
                <a:latin typeface="Garamond"/>
                <a:cs typeface="Garamond"/>
              </a:rPr>
              <a:t>Support three dust services:</a:t>
            </a:r>
          </a:p>
          <a:p>
            <a:pPr marL="971550" lvl="1" indent="-514350">
              <a:buAutoNum type="alphaLcParenR"/>
            </a:pPr>
            <a:r>
              <a:rPr lang="en-US" sz="2400" dirty="0">
                <a:solidFill>
                  <a:srgbClr val="000000"/>
                </a:solidFill>
                <a:latin typeface="Garamond"/>
                <a:cs typeface="Garamond"/>
              </a:rPr>
              <a:t>Valley fever surveillance;</a:t>
            </a:r>
          </a:p>
          <a:p>
            <a:pPr marL="971550" lvl="1" indent="-514350">
              <a:buAutoNum type="alphaLcParenR"/>
            </a:pPr>
            <a:r>
              <a:rPr lang="en-US" sz="2400" dirty="0">
                <a:solidFill>
                  <a:srgbClr val="000000"/>
                </a:solidFill>
                <a:latin typeface="Garamond"/>
                <a:cs typeface="Garamond"/>
              </a:rPr>
              <a:t>Highway safety alert;</a:t>
            </a:r>
          </a:p>
          <a:p>
            <a:pPr marL="971550" lvl="1" indent="-514350">
              <a:buAutoNum type="alphaLcParenR"/>
            </a:pPr>
            <a:r>
              <a:rPr lang="en-US" sz="2400" dirty="0">
                <a:solidFill>
                  <a:srgbClr val="000000"/>
                </a:solidFill>
                <a:latin typeface="Garamond"/>
                <a:cs typeface="Garamond"/>
              </a:rPr>
              <a:t>Air quality management; </a:t>
            </a:r>
          </a:p>
        </p:txBody>
      </p:sp>
      <p:sp>
        <p:nvSpPr>
          <p:cNvPr id="37" name="Rectangle 36"/>
          <p:cNvSpPr/>
          <p:nvPr/>
        </p:nvSpPr>
        <p:spPr>
          <a:xfrm>
            <a:off x="404089" y="1452964"/>
            <a:ext cx="4236673" cy="461665"/>
          </a:xfrm>
          <a:prstGeom prst="rect">
            <a:avLst/>
          </a:prstGeom>
        </p:spPr>
        <p:txBody>
          <a:bodyPr wrap="none">
            <a:spAutoFit/>
          </a:bodyPr>
          <a:lstStyle/>
          <a:p>
            <a:r>
              <a:rPr lang="en-US" sz="2400" b="1" dirty="0">
                <a:latin typeface="Garamond"/>
                <a:cs typeface="Garamond"/>
              </a:rPr>
              <a:t>Use satellite-aided forecasts to:</a:t>
            </a:r>
            <a:endParaRPr lang="en-US" sz="2400" dirty="0">
              <a:latin typeface="Garamond"/>
              <a:cs typeface="Garamond"/>
            </a:endParaRPr>
          </a:p>
        </p:txBody>
      </p:sp>
    </p:spTree>
    <p:extLst>
      <p:ext uri="{BB962C8B-B14F-4D97-AF65-F5344CB8AC3E}">
        <p14:creationId xmlns:p14="http://schemas.microsoft.com/office/powerpoint/2010/main" val="546946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bwMode="auto">
          <a:xfrm>
            <a:off x="1847528" y="116633"/>
            <a:ext cx="8805332" cy="62641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kern="1200">
                <a:solidFill>
                  <a:schemeClr val="bg1"/>
                </a:solidFill>
                <a:latin typeface="Arial" pitchFamily="34" charset="0"/>
                <a:ea typeface="+mj-ea"/>
                <a:cs typeface="Arial" pitchFamily="34" charset="0"/>
              </a:defRPr>
            </a:lvl1pPr>
            <a:lvl2pPr algn="l" rtl="0" eaLnBrk="0" fontAlgn="base" hangingPunct="0">
              <a:spcBef>
                <a:spcPct val="0"/>
              </a:spcBef>
              <a:spcAft>
                <a:spcPct val="0"/>
              </a:spcAft>
              <a:defRPr sz="3200">
                <a:solidFill>
                  <a:schemeClr val="bg1"/>
                </a:solidFill>
                <a:latin typeface="Arial" charset="0"/>
                <a:cs typeface="Arial" charset="0"/>
              </a:defRPr>
            </a:lvl2pPr>
            <a:lvl3pPr algn="l" rtl="0" eaLnBrk="0" fontAlgn="base" hangingPunct="0">
              <a:spcBef>
                <a:spcPct val="0"/>
              </a:spcBef>
              <a:spcAft>
                <a:spcPct val="0"/>
              </a:spcAft>
              <a:defRPr sz="3200">
                <a:solidFill>
                  <a:schemeClr val="bg1"/>
                </a:solidFill>
                <a:latin typeface="Arial" charset="0"/>
                <a:cs typeface="Arial" charset="0"/>
              </a:defRPr>
            </a:lvl3pPr>
            <a:lvl4pPr algn="l" rtl="0" eaLnBrk="0" fontAlgn="base" hangingPunct="0">
              <a:spcBef>
                <a:spcPct val="0"/>
              </a:spcBef>
              <a:spcAft>
                <a:spcPct val="0"/>
              </a:spcAft>
              <a:defRPr sz="3200">
                <a:solidFill>
                  <a:schemeClr val="bg1"/>
                </a:solidFill>
                <a:latin typeface="Arial" charset="0"/>
                <a:cs typeface="Arial" charset="0"/>
              </a:defRPr>
            </a:lvl4pPr>
            <a:lvl5pPr algn="l" rtl="0" eaLnBrk="0" fontAlgn="base" hangingPunct="0">
              <a:spcBef>
                <a:spcPct val="0"/>
              </a:spcBef>
              <a:spcAft>
                <a:spcPct val="0"/>
              </a:spcAft>
              <a:defRPr sz="3200">
                <a:solidFill>
                  <a:schemeClr val="bg1"/>
                </a:solidFill>
                <a:latin typeface="Arial" charset="0"/>
                <a:cs typeface="Arial" charset="0"/>
              </a:defRPr>
            </a:lvl5pPr>
            <a:lvl6pPr marL="457200" algn="l" rtl="0" fontAlgn="base">
              <a:spcBef>
                <a:spcPct val="0"/>
              </a:spcBef>
              <a:spcAft>
                <a:spcPct val="0"/>
              </a:spcAft>
              <a:defRPr sz="3200">
                <a:solidFill>
                  <a:schemeClr val="tx1"/>
                </a:solidFill>
                <a:latin typeface="Calibri" pitchFamily="34" charset="0"/>
              </a:defRPr>
            </a:lvl6pPr>
            <a:lvl7pPr marL="914400" algn="l" rtl="0" fontAlgn="base">
              <a:spcBef>
                <a:spcPct val="0"/>
              </a:spcBef>
              <a:spcAft>
                <a:spcPct val="0"/>
              </a:spcAft>
              <a:defRPr sz="3200">
                <a:solidFill>
                  <a:schemeClr val="tx1"/>
                </a:solidFill>
                <a:latin typeface="Calibri" pitchFamily="34" charset="0"/>
              </a:defRPr>
            </a:lvl7pPr>
            <a:lvl8pPr marL="1371600" algn="l" rtl="0" fontAlgn="base">
              <a:spcBef>
                <a:spcPct val="0"/>
              </a:spcBef>
              <a:spcAft>
                <a:spcPct val="0"/>
              </a:spcAft>
              <a:defRPr sz="3200">
                <a:solidFill>
                  <a:schemeClr val="tx1"/>
                </a:solidFill>
                <a:latin typeface="Calibri" pitchFamily="34" charset="0"/>
              </a:defRPr>
            </a:lvl8pPr>
            <a:lvl9pPr marL="1828800" algn="l" rtl="0" fontAlgn="base">
              <a:spcBef>
                <a:spcPct val="0"/>
              </a:spcBef>
              <a:spcAft>
                <a:spcPct val="0"/>
              </a:spcAft>
              <a:defRPr sz="3200">
                <a:solidFill>
                  <a:schemeClr val="tx1"/>
                </a:solidFill>
                <a:latin typeface="Calibri" pitchFamily="34" charset="0"/>
              </a:defRPr>
            </a:lvl9pPr>
          </a:lstStyle>
          <a:p>
            <a:pPr algn="ctr"/>
            <a:r>
              <a:rPr lang="en-US" sz="3600" dirty="0">
                <a:solidFill>
                  <a:srgbClr val="000000"/>
                </a:solidFill>
                <a:latin typeface="Garamond"/>
                <a:cs typeface="Garamond"/>
              </a:rPr>
              <a:t>Dust Forecasting for Highway Safety</a:t>
            </a:r>
          </a:p>
        </p:txBody>
      </p:sp>
      <p:pic>
        <p:nvPicPr>
          <p:cNvPr id="3" name="Picture 2" descr="20180203.5X.VIS.spbias.ani.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2750950"/>
            <a:ext cx="6548155" cy="3571721"/>
          </a:xfrm>
          <a:prstGeom prst="rect">
            <a:avLst/>
          </a:prstGeom>
        </p:spPr>
      </p:pic>
      <p:sp>
        <p:nvSpPr>
          <p:cNvPr id="11" name="Rectangle 10"/>
          <p:cNvSpPr/>
          <p:nvPr/>
        </p:nvSpPr>
        <p:spPr>
          <a:xfrm>
            <a:off x="1956366" y="945700"/>
            <a:ext cx="3955046" cy="1877437"/>
          </a:xfrm>
          <a:prstGeom prst="rect">
            <a:avLst/>
          </a:prstGeom>
        </p:spPr>
        <p:txBody>
          <a:bodyPr wrap="square">
            <a:spAutoFit/>
          </a:bodyPr>
          <a:lstStyle/>
          <a:p>
            <a:pPr algn="just">
              <a:spcBef>
                <a:spcPts val="600"/>
              </a:spcBef>
              <a:spcAft>
                <a:spcPts val="600"/>
              </a:spcAft>
              <a:buClr>
                <a:prstClr val="black"/>
              </a:buClr>
            </a:pPr>
            <a:r>
              <a:rPr lang="en-US" sz="2400" u="sng" dirty="0">
                <a:solidFill>
                  <a:prstClr val="black"/>
                </a:solidFill>
                <a:latin typeface="Garamond"/>
                <a:cs typeface="Garamond"/>
              </a:rPr>
              <a:t>Highway dust forecasts:</a:t>
            </a:r>
          </a:p>
          <a:p>
            <a:pPr marL="522287" indent="-285750" algn="just">
              <a:spcAft>
                <a:spcPts val="600"/>
              </a:spcAft>
              <a:buSzPct val="100000"/>
              <a:buFont typeface="Arial"/>
              <a:buChar char="•"/>
            </a:pPr>
            <a:r>
              <a:rPr lang="en-US" dirty="0">
                <a:solidFill>
                  <a:srgbClr val="FF0000"/>
                </a:solidFill>
                <a:latin typeface="Garamond"/>
                <a:cs typeface="Garamond"/>
              </a:rPr>
              <a:t>Visibility</a:t>
            </a:r>
          </a:p>
          <a:p>
            <a:pPr marL="522287" indent="-285750" algn="just">
              <a:spcAft>
                <a:spcPts val="600"/>
              </a:spcAft>
              <a:buSzPct val="100000"/>
              <a:buFont typeface="Arial"/>
              <a:buChar char="•"/>
            </a:pPr>
            <a:r>
              <a:rPr lang="en-US" dirty="0">
                <a:solidFill>
                  <a:srgbClr val="000000"/>
                </a:solidFill>
                <a:latin typeface="Garamond"/>
                <a:cs typeface="Garamond"/>
              </a:rPr>
              <a:t>High Wind</a:t>
            </a:r>
          </a:p>
          <a:p>
            <a:pPr marL="522287" indent="-285750" algn="just">
              <a:spcAft>
                <a:spcPts val="600"/>
              </a:spcAft>
              <a:buSzPct val="100000"/>
              <a:buFont typeface="Arial"/>
              <a:buChar char="•"/>
            </a:pPr>
            <a:r>
              <a:rPr lang="en-US" dirty="0">
                <a:latin typeface="Garamond"/>
                <a:cs typeface="Garamond"/>
              </a:rPr>
              <a:t>Dust Concentration</a:t>
            </a:r>
            <a:endParaRPr lang="en-US" dirty="0">
              <a:solidFill>
                <a:srgbClr val="000000"/>
              </a:solidFill>
              <a:latin typeface="Garamond"/>
              <a:cs typeface="Garamond"/>
            </a:endParaRPr>
          </a:p>
          <a:p>
            <a:pPr marL="522287" indent="-285750" algn="just">
              <a:spcAft>
                <a:spcPts val="600"/>
              </a:spcAft>
              <a:buSzPct val="100000"/>
              <a:buFont typeface="Arial"/>
              <a:buChar char="•"/>
            </a:pPr>
            <a:r>
              <a:rPr lang="en-US" dirty="0">
                <a:solidFill>
                  <a:srgbClr val="000000"/>
                </a:solidFill>
                <a:latin typeface="Garamond"/>
                <a:cs typeface="Garamond"/>
              </a:rPr>
              <a:t>Inhalable Particle Concentration</a:t>
            </a:r>
          </a:p>
        </p:txBody>
      </p:sp>
      <p:sp>
        <p:nvSpPr>
          <p:cNvPr id="12" name="Rectangle 11"/>
          <p:cNvSpPr/>
          <p:nvPr/>
        </p:nvSpPr>
        <p:spPr>
          <a:xfrm>
            <a:off x="7685506" y="945699"/>
            <a:ext cx="2958859" cy="1523494"/>
          </a:xfrm>
          <a:prstGeom prst="rect">
            <a:avLst/>
          </a:prstGeom>
        </p:spPr>
        <p:txBody>
          <a:bodyPr wrap="square">
            <a:spAutoFit/>
          </a:bodyPr>
          <a:lstStyle/>
          <a:p>
            <a:pPr algn="just">
              <a:spcBef>
                <a:spcPts val="600"/>
              </a:spcBef>
              <a:spcAft>
                <a:spcPts val="600"/>
              </a:spcAft>
              <a:buClr>
                <a:prstClr val="black"/>
              </a:buClr>
            </a:pPr>
            <a:r>
              <a:rPr lang="en-US" sz="2400" u="sng" dirty="0" err="1">
                <a:solidFill>
                  <a:prstClr val="black"/>
                </a:solidFill>
                <a:latin typeface="Garamond"/>
                <a:cs typeface="Garamond"/>
              </a:rPr>
              <a:t>DustWatch</a:t>
            </a:r>
            <a:r>
              <a:rPr lang="en-US" sz="2400" u="sng" dirty="0">
                <a:solidFill>
                  <a:prstClr val="black"/>
                </a:solidFill>
                <a:latin typeface="Garamond"/>
                <a:cs typeface="Garamond"/>
              </a:rPr>
              <a:t> App:</a:t>
            </a:r>
          </a:p>
          <a:p>
            <a:pPr marL="522287" indent="-285750" algn="just">
              <a:spcAft>
                <a:spcPts val="600"/>
              </a:spcAft>
              <a:buSzPct val="100000"/>
              <a:buFont typeface="Arial"/>
              <a:buChar char="•"/>
            </a:pPr>
            <a:r>
              <a:rPr lang="en-US" dirty="0">
                <a:latin typeface="Garamond"/>
                <a:cs typeface="Garamond"/>
              </a:rPr>
              <a:t>Citizen Scientist Project</a:t>
            </a:r>
          </a:p>
          <a:p>
            <a:pPr marL="522287" indent="-285750" algn="just">
              <a:spcAft>
                <a:spcPts val="600"/>
              </a:spcAft>
              <a:buSzPct val="100000"/>
              <a:buFont typeface="Arial"/>
              <a:buChar char="•"/>
            </a:pPr>
            <a:r>
              <a:rPr lang="en-US" dirty="0">
                <a:solidFill>
                  <a:srgbClr val="000000"/>
                </a:solidFill>
                <a:latin typeface="Garamond"/>
                <a:cs typeface="Garamond"/>
              </a:rPr>
              <a:t>Use dust forecasts</a:t>
            </a:r>
          </a:p>
          <a:p>
            <a:pPr marL="522287" indent="-285750" algn="just">
              <a:spcAft>
                <a:spcPts val="600"/>
              </a:spcAft>
              <a:buSzPct val="100000"/>
              <a:buFont typeface="Arial"/>
              <a:buChar char="•"/>
            </a:pPr>
            <a:r>
              <a:rPr lang="en-US" dirty="0">
                <a:latin typeface="Garamond"/>
                <a:cs typeface="Garamond"/>
              </a:rPr>
              <a:t>Real-time dust alert</a:t>
            </a:r>
            <a:r>
              <a:rPr lang="en-US" dirty="0">
                <a:solidFill>
                  <a:srgbClr val="000000"/>
                </a:solidFill>
                <a:latin typeface="Garamond"/>
                <a:cs typeface="Garamond"/>
              </a:rPr>
              <a:t>s</a:t>
            </a:r>
          </a:p>
        </p:txBody>
      </p:sp>
      <p:sp>
        <p:nvSpPr>
          <p:cNvPr id="13" name="Rectangle 12"/>
          <p:cNvSpPr/>
          <p:nvPr/>
        </p:nvSpPr>
        <p:spPr>
          <a:xfrm>
            <a:off x="2321187" y="6264944"/>
            <a:ext cx="4607469" cy="369332"/>
          </a:xfrm>
          <a:prstGeom prst="rect">
            <a:avLst/>
          </a:prstGeom>
        </p:spPr>
        <p:txBody>
          <a:bodyPr wrap="square">
            <a:spAutoFit/>
          </a:bodyPr>
          <a:lstStyle/>
          <a:p>
            <a:r>
              <a:rPr lang="en-US" dirty="0">
                <a:latin typeface="Garamond"/>
                <a:cs typeface="Garamond"/>
              </a:rPr>
              <a:t>(Courtesy: Barry Baker)</a:t>
            </a:r>
          </a:p>
        </p:txBody>
      </p:sp>
      <p:pic>
        <p:nvPicPr>
          <p:cNvPr id="14" name="Google Shape;147;p21"/>
          <p:cNvPicPr preferRelativeResize="0"/>
          <p:nvPr/>
        </p:nvPicPr>
        <p:blipFill>
          <a:blip r:embed="rId4">
            <a:alphaModFix/>
          </a:blip>
          <a:stretch>
            <a:fillRect/>
          </a:stretch>
        </p:blipFill>
        <p:spPr>
          <a:xfrm>
            <a:off x="8304196" y="2553383"/>
            <a:ext cx="1772683" cy="3418872"/>
          </a:xfrm>
          <a:prstGeom prst="roundRect">
            <a:avLst>
              <a:gd name="adj" fmla="val 16667"/>
            </a:avLst>
          </a:prstGeom>
          <a:noFill/>
          <a:ln>
            <a:noFill/>
          </a:ln>
        </p:spPr>
      </p:pic>
      <p:sp>
        <p:nvSpPr>
          <p:cNvPr id="4" name="Rectangle 3"/>
          <p:cNvSpPr/>
          <p:nvPr/>
        </p:nvSpPr>
        <p:spPr>
          <a:xfrm>
            <a:off x="7906745" y="6031954"/>
            <a:ext cx="2554080" cy="646331"/>
          </a:xfrm>
          <a:prstGeom prst="rect">
            <a:avLst/>
          </a:prstGeom>
        </p:spPr>
        <p:txBody>
          <a:bodyPr wrap="none">
            <a:spAutoFit/>
          </a:bodyPr>
          <a:lstStyle/>
          <a:p>
            <a:r>
              <a:rPr lang="en-US" dirty="0">
                <a:latin typeface="Garamond"/>
                <a:cs typeface="Garamond"/>
              </a:rPr>
              <a:t>(Contact Dust App. Team:</a:t>
            </a:r>
          </a:p>
          <a:p>
            <a:r>
              <a:rPr lang="en-US" dirty="0">
                <a:latin typeface="Garamond"/>
                <a:cs typeface="Garamond"/>
              </a:rPr>
              <a:t>dustapp2018@gmail.com)</a:t>
            </a:r>
          </a:p>
        </p:txBody>
      </p:sp>
      <p:sp>
        <p:nvSpPr>
          <p:cNvPr id="5" name="Slide Number Placeholder 4"/>
          <p:cNvSpPr>
            <a:spLocks noGrp="1"/>
          </p:cNvSpPr>
          <p:nvPr>
            <p:ph type="sldNum" sz="quarter" idx="12"/>
          </p:nvPr>
        </p:nvSpPr>
        <p:spPr>
          <a:xfrm>
            <a:off x="9968781" y="6518471"/>
            <a:ext cx="552795" cy="365125"/>
          </a:xfrm>
        </p:spPr>
        <p:txBody>
          <a:bodyPr/>
          <a:lstStyle/>
          <a:p>
            <a:fld id="{FE2857A6-845C-A448-AF7E-35BE1DFCE970}" type="slidenum">
              <a:rPr lang="en-US" smtClean="0"/>
              <a:t>37</a:t>
            </a:fld>
            <a:endParaRPr lang="en-US" dirty="0"/>
          </a:p>
        </p:txBody>
      </p:sp>
    </p:spTree>
    <p:extLst>
      <p:ext uri="{BB962C8B-B14F-4D97-AF65-F5344CB8AC3E}">
        <p14:creationId xmlns:p14="http://schemas.microsoft.com/office/powerpoint/2010/main" val="1657219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p:cNvSpPr>
            <a:spLocks noGrp="1"/>
          </p:cNvSpPr>
          <p:nvPr>
            <p:ph type="sldNum" sz="quarter" idx="11"/>
          </p:nvPr>
        </p:nvSpPr>
        <p:spPr>
          <a:xfrm>
            <a:off x="10195062" y="6475880"/>
            <a:ext cx="551328" cy="365125"/>
          </a:xfrm>
        </p:spPr>
        <p:txBody>
          <a:bodyPr/>
          <a:lstStyle/>
          <a:p>
            <a:fld id="{66CAC88C-31F3-4764-B964-B930D18D7C5C}" type="slidenum">
              <a:rPr lang="en-US" smtClean="0">
                <a:solidFill>
                  <a:srgbClr val="000000"/>
                </a:solidFill>
                <a:latin typeface="Garamond"/>
                <a:cs typeface="Garamond"/>
              </a:rPr>
              <a:t>38</a:t>
            </a:fld>
            <a:endParaRPr lang="en-US" dirty="0">
              <a:solidFill>
                <a:srgbClr val="000000"/>
              </a:solidFill>
              <a:latin typeface="Garamond"/>
              <a:cs typeface="Garamond"/>
            </a:endParaRPr>
          </a:p>
        </p:txBody>
      </p:sp>
      <p:sp>
        <p:nvSpPr>
          <p:cNvPr id="18" name="Title 1"/>
          <p:cNvSpPr txBox="1">
            <a:spLocks/>
          </p:cNvSpPr>
          <p:nvPr/>
        </p:nvSpPr>
        <p:spPr>
          <a:xfrm>
            <a:off x="2074028" y="39511"/>
            <a:ext cx="8121034" cy="68521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CN" sz="3600" dirty="0">
                <a:latin typeface="Garamond"/>
                <a:cs typeface="Garamond"/>
              </a:rPr>
              <a:t>CMAQ Lab: Wildfire Forecasting</a:t>
            </a:r>
          </a:p>
        </p:txBody>
      </p:sp>
      <p:sp>
        <p:nvSpPr>
          <p:cNvPr id="6" name="TextBox 5">
            <a:extLst>
              <a:ext uri="{FF2B5EF4-FFF2-40B4-BE49-F238E27FC236}">
                <a16:creationId xmlns:a16="http://schemas.microsoft.com/office/drawing/2014/main" id="{88639D55-9493-0548-B9F8-AC15D31F3491}"/>
              </a:ext>
            </a:extLst>
          </p:cNvPr>
          <p:cNvSpPr txBox="1"/>
          <p:nvPr/>
        </p:nvSpPr>
        <p:spPr>
          <a:xfrm>
            <a:off x="1900238" y="794802"/>
            <a:ext cx="9786938" cy="5909310"/>
          </a:xfrm>
          <a:prstGeom prst="rect">
            <a:avLst/>
          </a:prstGeom>
          <a:noFill/>
        </p:spPr>
        <p:txBody>
          <a:bodyPr wrap="square" rtlCol="0">
            <a:spAutoFit/>
          </a:bodyPr>
          <a:lstStyle/>
          <a:p>
            <a:pPr marL="514350" indent="-514350">
              <a:spcBef>
                <a:spcPts val="1200"/>
              </a:spcBef>
              <a:buAutoNum type="arabicParenR"/>
            </a:pPr>
            <a:r>
              <a:rPr lang="en-US" sz="2800" dirty="0">
                <a:latin typeface="Garamond"/>
                <a:cs typeface="Garamond"/>
              </a:rPr>
              <a:t>Observations of the 2020 </a:t>
            </a:r>
            <a:r>
              <a:rPr lang="en-US" sz="2800" dirty="0" err="1">
                <a:latin typeface="Garamond"/>
                <a:cs typeface="Garamond"/>
              </a:rPr>
              <a:t>Gigafire</a:t>
            </a:r>
            <a:r>
              <a:rPr lang="en-US" sz="2800" dirty="0">
                <a:latin typeface="Garamond"/>
                <a:cs typeface="Garamond"/>
              </a:rPr>
              <a:t>;</a:t>
            </a:r>
          </a:p>
          <a:p>
            <a:pPr>
              <a:spcBef>
                <a:spcPts val="1200"/>
              </a:spcBef>
            </a:pPr>
            <a:r>
              <a:rPr lang="en-US" sz="2800" dirty="0">
                <a:latin typeface="Garamond"/>
                <a:cs typeface="Garamond"/>
                <a:hlinkClick r:id="rId2"/>
              </a:rPr>
              <a:t>https://www.star.nesdis.noaa.gov/smcd/spb/aq/AerosolWatch/</a:t>
            </a:r>
            <a:r>
              <a:rPr lang="en-US" sz="2800" dirty="0">
                <a:latin typeface="Garamond"/>
                <a:cs typeface="Garamond"/>
              </a:rPr>
              <a:t>  </a:t>
            </a:r>
          </a:p>
          <a:p>
            <a:pPr marL="514350" indent="-514350">
              <a:spcBef>
                <a:spcPts val="1200"/>
              </a:spcBef>
              <a:buAutoNum type="arabicParenR" startAt="2"/>
            </a:pPr>
            <a:r>
              <a:rPr lang="en-US" sz="2800" dirty="0">
                <a:latin typeface="Garamond"/>
                <a:cs typeface="Garamond"/>
              </a:rPr>
              <a:t>Install and Run the CMAQ model for the wildfire case;</a:t>
            </a:r>
          </a:p>
          <a:p>
            <a:pPr>
              <a:spcBef>
                <a:spcPts val="1200"/>
              </a:spcBef>
            </a:pPr>
            <a:r>
              <a:rPr lang="en-US" sz="2800" dirty="0">
                <a:latin typeface="Garamond"/>
                <a:cs typeface="Garamond"/>
                <a:hlinkClick r:id="rId3"/>
              </a:rPr>
              <a:t>https://docs.google.com/document/d/1_B4M4g4SqBTfdQFOb_vMq2ecPF-Z7Agw9YwFFzGRG4Y/edit?usp=sharing</a:t>
            </a:r>
            <a:r>
              <a:rPr lang="en-US" sz="2800" dirty="0">
                <a:latin typeface="Garamond"/>
                <a:cs typeface="Garamond"/>
              </a:rPr>
              <a:t> </a:t>
            </a:r>
          </a:p>
          <a:p>
            <a:pPr>
              <a:spcBef>
                <a:spcPts val="1200"/>
              </a:spcBef>
            </a:pPr>
            <a:r>
              <a:rPr lang="en-US" sz="2800" dirty="0">
                <a:latin typeface="Garamond"/>
                <a:cs typeface="Garamond"/>
              </a:rPr>
              <a:t>3) Assignments: </a:t>
            </a:r>
          </a:p>
          <a:p>
            <a:pPr marL="971550" lvl="1" indent="-514350">
              <a:spcBef>
                <a:spcPts val="1200"/>
              </a:spcBef>
              <a:buAutoNum type="alphaLcParenR"/>
            </a:pPr>
            <a:r>
              <a:rPr lang="en-US" sz="2800" dirty="0">
                <a:latin typeface="Garamond"/>
                <a:cs typeface="Garamond"/>
              </a:rPr>
              <a:t>Read about the western fires this year, and write about 3-4 unique things about these fires.</a:t>
            </a:r>
          </a:p>
          <a:p>
            <a:pPr marL="971550" lvl="1" indent="-514350">
              <a:spcBef>
                <a:spcPts val="1200"/>
              </a:spcBef>
              <a:buAutoNum type="alphaLcParenR"/>
            </a:pPr>
            <a:r>
              <a:rPr lang="en-US" sz="2800" dirty="0">
                <a:latin typeface="Garamond"/>
                <a:cs typeface="Garamond"/>
              </a:rPr>
              <a:t>Finish running your CMAQ wildfire forecasting;</a:t>
            </a:r>
          </a:p>
          <a:p>
            <a:pPr marL="971550" lvl="1" indent="-514350">
              <a:spcBef>
                <a:spcPts val="1200"/>
              </a:spcBef>
              <a:buAutoNum type="alphaLcParenR"/>
            </a:pPr>
            <a:r>
              <a:rPr lang="en-US" sz="2800" dirty="0">
                <a:latin typeface="Garamond"/>
                <a:cs typeface="Garamond"/>
              </a:rPr>
              <a:t>Visualize your own results (hint: change this line in </a:t>
            </a:r>
            <a:r>
              <a:rPr lang="en-US" sz="2800" dirty="0" err="1">
                <a:latin typeface="Garamond"/>
                <a:cs typeface="Garamond"/>
              </a:rPr>
              <a:t>run_plot.sh</a:t>
            </a:r>
            <a:r>
              <a:rPr lang="en-US" sz="2800" dirty="0">
                <a:latin typeface="Garamond"/>
                <a:cs typeface="Garamond"/>
              </a:rPr>
              <a:t>): </a:t>
            </a:r>
            <a:r>
              <a:rPr lang="en-US" dirty="0"/>
              <a:t>export </a:t>
            </a:r>
            <a:r>
              <a:rPr lang="en-US" dirty="0" err="1"/>
              <a:t>aconc_dir</a:t>
            </a:r>
            <a:r>
              <a:rPr lang="en-US" dirty="0"/>
              <a:t>="/home/</a:t>
            </a:r>
            <a:r>
              <a:rPr lang="en-US" dirty="0" err="1"/>
              <a:t>cmaq</a:t>
            </a:r>
            <a:r>
              <a:rPr lang="en-US" dirty="0"/>
              <a:t>/</a:t>
            </a:r>
            <a:r>
              <a:rPr lang="en-US" dirty="0" err="1"/>
              <a:t>dtong</a:t>
            </a:r>
            <a:r>
              <a:rPr lang="en-US" dirty="0"/>
              <a:t>/data/output"</a:t>
            </a:r>
          </a:p>
        </p:txBody>
      </p:sp>
    </p:spTree>
    <p:extLst>
      <p:ext uri="{BB962C8B-B14F-4D97-AF65-F5344CB8AC3E}">
        <p14:creationId xmlns:p14="http://schemas.microsoft.com/office/powerpoint/2010/main" val="2265691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4</a:t>
            </a:fld>
            <a:endParaRPr lang="en-US" dirty="0">
              <a:solidFill>
                <a:srgbClr val="000000"/>
              </a:solidFill>
              <a:latin typeface="Garamond"/>
              <a:cs typeface="Garamond"/>
            </a:endParaRPr>
          </a:p>
        </p:txBody>
      </p:sp>
      <p:sp>
        <p:nvSpPr>
          <p:cNvPr id="12" name="Title 1"/>
          <p:cNvSpPr>
            <a:spLocks noGrp="1"/>
          </p:cNvSpPr>
          <p:nvPr>
            <p:ph type="ctrTitle"/>
          </p:nvPr>
        </p:nvSpPr>
        <p:spPr>
          <a:xfrm>
            <a:off x="3558519" y="295884"/>
            <a:ext cx="5580306" cy="676835"/>
          </a:xfrm>
        </p:spPr>
        <p:txBody>
          <a:bodyPr>
            <a:noAutofit/>
          </a:bodyPr>
          <a:lstStyle/>
          <a:p>
            <a:r>
              <a:rPr lang="en-US" sz="3200" b="1" dirty="0">
                <a:latin typeface="Garamond"/>
                <a:cs typeface="Garamond"/>
              </a:rPr>
              <a:t>Criteria Air Pollutants</a:t>
            </a:r>
            <a:endParaRPr lang="en-US" sz="3200" dirty="0">
              <a:latin typeface="Garamond"/>
              <a:cs typeface="Garamond"/>
            </a:endParaRPr>
          </a:p>
        </p:txBody>
      </p:sp>
      <p:graphicFrame>
        <p:nvGraphicFramePr>
          <p:cNvPr id="2" name="Table 1"/>
          <p:cNvGraphicFramePr>
            <a:graphicFrameLocks noGrp="1"/>
          </p:cNvGraphicFramePr>
          <p:nvPr>
            <p:extLst>
              <p:ext uri="{D42A27DB-BD31-4B8C-83A1-F6EECF244321}">
                <p14:modId xmlns:p14="http://schemas.microsoft.com/office/powerpoint/2010/main" val="1576342126"/>
              </p:ext>
            </p:extLst>
          </p:nvPr>
        </p:nvGraphicFramePr>
        <p:xfrm>
          <a:off x="2388016" y="1134833"/>
          <a:ext cx="7728656" cy="4931144"/>
        </p:xfrm>
        <a:graphic>
          <a:graphicData uri="http://schemas.openxmlformats.org/drawingml/2006/table">
            <a:tbl>
              <a:tblPr firstRow="1" bandRow="1">
                <a:tableStyleId>{5C22544A-7EE6-4342-B048-85BDC9FD1C3A}</a:tableStyleId>
              </a:tblPr>
              <a:tblGrid>
                <a:gridCol w="1630954">
                  <a:extLst>
                    <a:ext uri="{9D8B030D-6E8A-4147-A177-3AD203B41FA5}">
                      <a16:colId xmlns:a16="http://schemas.microsoft.com/office/drawing/2014/main" val="20000"/>
                    </a:ext>
                  </a:extLst>
                </a:gridCol>
                <a:gridCol w="6097702">
                  <a:extLst>
                    <a:ext uri="{9D8B030D-6E8A-4147-A177-3AD203B41FA5}">
                      <a16:colId xmlns:a16="http://schemas.microsoft.com/office/drawing/2014/main" val="20001"/>
                    </a:ext>
                  </a:extLst>
                </a:gridCol>
              </a:tblGrid>
              <a:tr h="549578">
                <a:tc gridSpan="2">
                  <a:txBody>
                    <a:bodyPr/>
                    <a:lstStyle/>
                    <a:p>
                      <a:pPr algn="ctr"/>
                      <a:r>
                        <a:rPr lang="en-US" sz="2400" dirty="0">
                          <a:latin typeface="Garamond"/>
                          <a:cs typeface="Garamond"/>
                        </a:rPr>
                        <a:t>Aerosols</a:t>
                      </a:r>
                    </a:p>
                  </a:txBody>
                  <a:tcPr/>
                </a:tc>
                <a:tc hMerge="1">
                  <a:txBody>
                    <a:bodyPr/>
                    <a:lstStyle/>
                    <a:p>
                      <a:endParaRPr lang="en-US"/>
                    </a:p>
                  </a:txBody>
                  <a:tcPr/>
                </a:tc>
                <a:extLst>
                  <a:ext uri="{0D108BD9-81ED-4DB2-BD59-A6C34878D82A}">
                    <a16:rowId xmlns:a16="http://schemas.microsoft.com/office/drawing/2014/main" val="10000"/>
                  </a:ext>
                </a:extLst>
              </a:tr>
              <a:tr h="549578">
                <a:tc>
                  <a:txBody>
                    <a:bodyPr/>
                    <a:lstStyle/>
                    <a:p>
                      <a:r>
                        <a:rPr lang="en-US" sz="2400" dirty="0">
                          <a:latin typeface="Garamond"/>
                          <a:cs typeface="Garamond"/>
                        </a:rPr>
                        <a:t>PM</a:t>
                      </a:r>
                      <a:r>
                        <a:rPr lang="en-US" sz="2400" baseline="-25000" dirty="0">
                          <a:latin typeface="Garamond"/>
                          <a:cs typeface="Garamond"/>
                        </a:rPr>
                        <a:t>2.5</a:t>
                      </a:r>
                    </a:p>
                  </a:txBody>
                  <a:tcPr/>
                </a:tc>
                <a:tc>
                  <a:txBody>
                    <a:bodyPr/>
                    <a:lstStyle/>
                    <a:p>
                      <a:r>
                        <a:rPr lang="en-US" sz="2400" dirty="0">
                          <a:latin typeface="Garamond"/>
                          <a:cs typeface="Garamond"/>
                        </a:rPr>
                        <a:t>Particulate Matter smaller than 2.5 microns</a:t>
                      </a:r>
                    </a:p>
                  </a:txBody>
                  <a:tcPr/>
                </a:tc>
                <a:extLst>
                  <a:ext uri="{0D108BD9-81ED-4DB2-BD59-A6C34878D82A}">
                    <a16:rowId xmlns:a16="http://schemas.microsoft.com/office/drawing/2014/main" val="10001"/>
                  </a:ext>
                </a:extLst>
              </a:tr>
              <a:tr h="542049">
                <a:tc>
                  <a:txBody>
                    <a:bodyPr/>
                    <a:lstStyle/>
                    <a:p>
                      <a:r>
                        <a:rPr lang="en-US" sz="2400" dirty="0">
                          <a:latin typeface="Garamond"/>
                          <a:cs typeface="Garamond"/>
                        </a:rPr>
                        <a:t>PM</a:t>
                      </a:r>
                      <a:r>
                        <a:rPr lang="en-US" sz="2400" baseline="-25000" dirty="0">
                          <a:latin typeface="Garamond"/>
                          <a:cs typeface="Garamond"/>
                        </a:rPr>
                        <a:t>10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Garamond"/>
                          <a:cs typeface="Garamond"/>
                        </a:rPr>
                        <a:t>Particulate Matter smaller than 10 microns</a:t>
                      </a:r>
                    </a:p>
                  </a:txBody>
                  <a:tcPr/>
                </a:tc>
                <a:extLst>
                  <a:ext uri="{0D108BD9-81ED-4DB2-BD59-A6C34878D82A}">
                    <a16:rowId xmlns:a16="http://schemas.microsoft.com/office/drawing/2014/main" val="10002"/>
                  </a:ext>
                </a:extLst>
              </a:tr>
              <a:tr h="542049">
                <a:tc>
                  <a:txBody>
                    <a:bodyPr/>
                    <a:lstStyle/>
                    <a:p>
                      <a:r>
                        <a:rPr lang="en-US" sz="2400" dirty="0" err="1">
                          <a:latin typeface="Garamond"/>
                          <a:cs typeface="Garamond"/>
                        </a:rPr>
                        <a:t>Pb</a:t>
                      </a:r>
                      <a:endParaRPr lang="en-US" sz="2400" dirty="0">
                        <a:latin typeface="Garamond"/>
                        <a:cs typeface="Garamond"/>
                      </a:endParaRPr>
                    </a:p>
                  </a:txBody>
                  <a:tcPr/>
                </a:tc>
                <a:tc>
                  <a:txBody>
                    <a:bodyPr/>
                    <a:lstStyle/>
                    <a:p>
                      <a:r>
                        <a:rPr lang="en-US" sz="2400" dirty="0">
                          <a:latin typeface="Garamond"/>
                          <a:cs typeface="Garamond"/>
                        </a:rPr>
                        <a:t>Lead</a:t>
                      </a:r>
                    </a:p>
                  </a:txBody>
                  <a:tcPr/>
                </a:tc>
                <a:extLst>
                  <a:ext uri="{0D108BD9-81ED-4DB2-BD59-A6C34878D82A}">
                    <a16:rowId xmlns:a16="http://schemas.microsoft.com/office/drawing/2014/main" val="10003"/>
                  </a:ext>
                </a:extLst>
              </a:tr>
              <a:tr h="549578">
                <a:tc gridSpan="2">
                  <a:txBody>
                    <a:bodyPr/>
                    <a:lstStyle/>
                    <a:p>
                      <a:pPr algn="ctr"/>
                      <a:r>
                        <a:rPr lang="en-US" sz="2400" b="1" dirty="0">
                          <a:latin typeface="Garamond"/>
                          <a:cs typeface="Garamond"/>
                        </a:rPr>
                        <a:t>Trace Gases</a:t>
                      </a:r>
                    </a:p>
                  </a:txBody>
                  <a:tcPr/>
                </a:tc>
                <a:tc hMerge="1">
                  <a:txBody>
                    <a:bodyPr/>
                    <a:lstStyle/>
                    <a:p>
                      <a:endParaRPr lang="en-US"/>
                    </a:p>
                  </a:txBody>
                  <a:tcPr/>
                </a:tc>
                <a:extLst>
                  <a:ext uri="{0D108BD9-81ED-4DB2-BD59-A6C34878D82A}">
                    <a16:rowId xmlns:a16="http://schemas.microsoft.com/office/drawing/2014/main" val="10004"/>
                  </a:ext>
                </a:extLst>
              </a:tr>
              <a:tr h="549578">
                <a:tc>
                  <a:txBody>
                    <a:bodyPr/>
                    <a:lstStyle/>
                    <a:p>
                      <a:r>
                        <a:rPr lang="en-US" sz="2400" dirty="0">
                          <a:latin typeface="Garamond"/>
                          <a:cs typeface="Garamond"/>
                        </a:rPr>
                        <a:t>O</a:t>
                      </a:r>
                      <a:r>
                        <a:rPr lang="en-US" sz="2400" baseline="-25000" dirty="0">
                          <a:latin typeface="Garamond"/>
                          <a:cs typeface="Garamond"/>
                        </a:rPr>
                        <a:t>3</a:t>
                      </a:r>
                      <a:endParaRPr lang="en-US" sz="2400" dirty="0">
                        <a:latin typeface="Garamond"/>
                        <a:cs typeface="Garamond"/>
                      </a:endParaRPr>
                    </a:p>
                  </a:txBody>
                  <a:tcPr/>
                </a:tc>
                <a:tc>
                  <a:txBody>
                    <a:bodyPr/>
                    <a:lstStyle/>
                    <a:p>
                      <a:r>
                        <a:rPr lang="en-US" sz="2400" dirty="0">
                          <a:latin typeface="Garamond"/>
                          <a:cs typeface="Garamond"/>
                        </a:rPr>
                        <a:t>Ozone</a:t>
                      </a:r>
                    </a:p>
                  </a:txBody>
                  <a:tcPr/>
                </a:tc>
                <a:extLst>
                  <a:ext uri="{0D108BD9-81ED-4DB2-BD59-A6C34878D82A}">
                    <a16:rowId xmlns:a16="http://schemas.microsoft.com/office/drawing/2014/main" val="10005"/>
                  </a:ext>
                </a:extLst>
              </a:tr>
              <a:tr h="549578">
                <a:tc>
                  <a:txBody>
                    <a:bodyPr/>
                    <a:lstStyle/>
                    <a:p>
                      <a:r>
                        <a:rPr lang="en-US" sz="2400" dirty="0">
                          <a:latin typeface="Garamond"/>
                          <a:cs typeface="Garamond"/>
                        </a:rPr>
                        <a:t>NO</a:t>
                      </a:r>
                      <a:r>
                        <a:rPr lang="en-US" sz="2400" baseline="-25000" dirty="0">
                          <a:latin typeface="Garamond"/>
                          <a:cs typeface="Garamond"/>
                        </a:rPr>
                        <a:t>2</a:t>
                      </a:r>
                    </a:p>
                  </a:txBody>
                  <a:tcPr/>
                </a:tc>
                <a:tc>
                  <a:txBody>
                    <a:bodyPr/>
                    <a:lstStyle/>
                    <a:p>
                      <a:r>
                        <a:rPr lang="en-US" sz="2400" dirty="0">
                          <a:latin typeface="Garamond"/>
                          <a:cs typeface="Garamond"/>
                        </a:rPr>
                        <a:t>Nitrogen Dioxide</a:t>
                      </a:r>
                    </a:p>
                  </a:txBody>
                  <a:tcPr/>
                </a:tc>
                <a:extLst>
                  <a:ext uri="{0D108BD9-81ED-4DB2-BD59-A6C34878D82A}">
                    <a16:rowId xmlns:a16="http://schemas.microsoft.com/office/drawing/2014/main" val="10006"/>
                  </a:ext>
                </a:extLst>
              </a:tr>
              <a:tr h="549578">
                <a:tc>
                  <a:txBody>
                    <a:bodyPr/>
                    <a:lstStyle/>
                    <a:p>
                      <a:r>
                        <a:rPr lang="en-US" sz="2400" dirty="0">
                          <a:latin typeface="Garamond"/>
                          <a:cs typeface="Garamond"/>
                        </a:rPr>
                        <a:t>SO</a:t>
                      </a:r>
                      <a:r>
                        <a:rPr lang="en-US" sz="2400" baseline="-25000" dirty="0">
                          <a:latin typeface="Garamond"/>
                          <a:cs typeface="Garamond"/>
                        </a:rPr>
                        <a:t>2</a:t>
                      </a:r>
                    </a:p>
                  </a:txBody>
                  <a:tcPr/>
                </a:tc>
                <a:tc>
                  <a:txBody>
                    <a:bodyPr/>
                    <a:lstStyle/>
                    <a:p>
                      <a:r>
                        <a:rPr lang="en-US" sz="2400" dirty="0">
                          <a:latin typeface="Garamond"/>
                          <a:cs typeface="Garamond"/>
                        </a:rPr>
                        <a:t>Sulfur</a:t>
                      </a:r>
                      <a:r>
                        <a:rPr lang="en-US" sz="2400" baseline="0" dirty="0">
                          <a:latin typeface="Garamond"/>
                          <a:cs typeface="Garamond"/>
                        </a:rPr>
                        <a:t> Dioxide</a:t>
                      </a:r>
                      <a:endParaRPr lang="en-US" sz="2400" dirty="0">
                        <a:latin typeface="Garamond"/>
                        <a:cs typeface="Garamond"/>
                      </a:endParaRPr>
                    </a:p>
                  </a:txBody>
                  <a:tcPr/>
                </a:tc>
                <a:extLst>
                  <a:ext uri="{0D108BD9-81ED-4DB2-BD59-A6C34878D82A}">
                    <a16:rowId xmlns:a16="http://schemas.microsoft.com/office/drawing/2014/main" val="10007"/>
                  </a:ext>
                </a:extLst>
              </a:tr>
              <a:tr h="549578">
                <a:tc>
                  <a:txBody>
                    <a:bodyPr/>
                    <a:lstStyle/>
                    <a:p>
                      <a:r>
                        <a:rPr lang="en-US" sz="2400" dirty="0">
                          <a:latin typeface="Garamond"/>
                          <a:cs typeface="Garamond"/>
                        </a:rPr>
                        <a:t>CO</a:t>
                      </a:r>
                    </a:p>
                  </a:txBody>
                  <a:tcPr/>
                </a:tc>
                <a:tc>
                  <a:txBody>
                    <a:bodyPr/>
                    <a:lstStyle/>
                    <a:p>
                      <a:r>
                        <a:rPr lang="en-US" sz="2400" dirty="0">
                          <a:latin typeface="Garamond"/>
                          <a:cs typeface="Garamond"/>
                        </a:rPr>
                        <a:t>Carbon</a:t>
                      </a:r>
                      <a:r>
                        <a:rPr lang="en-US" sz="2400" baseline="0" dirty="0">
                          <a:latin typeface="Garamond"/>
                          <a:cs typeface="Garamond"/>
                        </a:rPr>
                        <a:t> Monoxide</a:t>
                      </a:r>
                      <a:endParaRPr lang="en-US" sz="2400" dirty="0">
                        <a:latin typeface="Garamond"/>
                        <a:cs typeface="Garamond"/>
                      </a:endParaRPr>
                    </a:p>
                  </a:txBody>
                  <a:tcPr/>
                </a:tc>
                <a:extLst>
                  <a:ext uri="{0D108BD9-81ED-4DB2-BD59-A6C34878D82A}">
                    <a16:rowId xmlns:a16="http://schemas.microsoft.com/office/drawing/2014/main" val="10008"/>
                  </a:ext>
                </a:extLst>
              </a:tr>
            </a:tbl>
          </a:graphicData>
        </a:graphic>
      </p:graphicFrame>
      <p:sp>
        <p:nvSpPr>
          <p:cNvPr id="4" name="Rectangle 3"/>
          <p:cNvSpPr/>
          <p:nvPr/>
        </p:nvSpPr>
        <p:spPr>
          <a:xfrm>
            <a:off x="2645465" y="6291213"/>
            <a:ext cx="7080098" cy="369332"/>
          </a:xfrm>
          <a:prstGeom prst="rect">
            <a:avLst/>
          </a:prstGeom>
        </p:spPr>
        <p:txBody>
          <a:bodyPr wrap="square">
            <a:spAutoFit/>
          </a:bodyPr>
          <a:lstStyle/>
          <a:p>
            <a:r>
              <a:rPr lang="en-US" dirty="0">
                <a:latin typeface="Garamond"/>
                <a:cs typeface="Garamond"/>
              </a:rPr>
              <a:t>(More reading: https://</a:t>
            </a:r>
            <a:r>
              <a:rPr lang="en-US" dirty="0" err="1">
                <a:latin typeface="Garamond"/>
                <a:cs typeface="Garamond"/>
              </a:rPr>
              <a:t>www.epa.gov</a:t>
            </a:r>
            <a:r>
              <a:rPr lang="en-US" dirty="0">
                <a:latin typeface="Garamond"/>
                <a:cs typeface="Garamond"/>
              </a:rPr>
              <a:t>/criteria-air-pollutants/</a:t>
            </a:r>
            <a:r>
              <a:rPr lang="en-US" dirty="0" err="1">
                <a:latin typeface="Garamond"/>
                <a:cs typeface="Garamond"/>
              </a:rPr>
              <a:t>naaqs</a:t>
            </a:r>
            <a:r>
              <a:rPr lang="en-US" dirty="0">
                <a:latin typeface="Garamond"/>
                <a:cs typeface="Garamond"/>
              </a:rPr>
              <a:t>-table)</a:t>
            </a:r>
          </a:p>
        </p:txBody>
      </p:sp>
    </p:spTree>
    <p:extLst>
      <p:ext uri="{BB962C8B-B14F-4D97-AF65-F5344CB8AC3E}">
        <p14:creationId xmlns:p14="http://schemas.microsoft.com/office/powerpoint/2010/main" val="335211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5</a:t>
            </a:fld>
            <a:endParaRPr lang="en-US" dirty="0">
              <a:solidFill>
                <a:srgbClr val="000000"/>
              </a:solidFill>
              <a:latin typeface="Garamond"/>
              <a:cs typeface="Garamond"/>
            </a:endParaRPr>
          </a:p>
        </p:txBody>
      </p:sp>
      <p:pic>
        <p:nvPicPr>
          <p:cNvPr id="2" name="Picture 1"/>
          <p:cNvPicPr>
            <a:picLocks noChangeAspect="1"/>
          </p:cNvPicPr>
          <p:nvPr/>
        </p:nvPicPr>
        <p:blipFill>
          <a:blip r:embed="rId2"/>
          <a:stretch>
            <a:fillRect/>
          </a:stretch>
        </p:blipFill>
        <p:spPr>
          <a:xfrm>
            <a:off x="1854200" y="711460"/>
            <a:ext cx="8483600" cy="5854700"/>
          </a:xfrm>
          <a:prstGeom prst="rect">
            <a:avLst/>
          </a:prstGeom>
        </p:spPr>
      </p:pic>
      <p:sp>
        <p:nvSpPr>
          <p:cNvPr id="4" name="Title 1"/>
          <p:cNvSpPr>
            <a:spLocks noGrp="1"/>
          </p:cNvSpPr>
          <p:nvPr>
            <p:ph type="ctrTitle"/>
          </p:nvPr>
        </p:nvSpPr>
        <p:spPr>
          <a:xfrm>
            <a:off x="4712747" y="48803"/>
            <a:ext cx="3310351" cy="748286"/>
          </a:xfrm>
        </p:spPr>
        <p:txBody>
          <a:bodyPr>
            <a:noAutofit/>
          </a:bodyPr>
          <a:lstStyle/>
          <a:p>
            <a:r>
              <a:rPr lang="en-US" sz="3200" b="1" dirty="0">
                <a:latin typeface="Garamond"/>
                <a:cs typeface="Garamond"/>
              </a:rPr>
              <a:t>PM</a:t>
            </a:r>
            <a:r>
              <a:rPr lang="en-US" sz="3200" b="1" baseline="-25000" dirty="0">
                <a:latin typeface="Garamond"/>
                <a:cs typeface="Garamond"/>
              </a:rPr>
              <a:t>10</a:t>
            </a:r>
            <a:r>
              <a:rPr lang="en-US" sz="3200" b="1" dirty="0">
                <a:latin typeface="Garamond"/>
                <a:cs typeface="Garamond"/>
              </a:rPr>
              <a:t> and PM</a:t>
            </a:r>
            <a:r>
              <a:rPr lang="en-US" sz="3200" b="1" baseline="-25000" dirty="0">
                <a:latin typeface="Garamond"/>
                <a:cs typeface="Garamond"/>
              </a:rPr>
              <a:t>2.5</a:t>
            </a:r>
            <a:endParaRPr lang="en-US" sz="3200" baseline="-25000" dirty="0">
              <a:latin typeface="Garamond"/>
              <a:cs typeface="Garamond"/>
            </a:endParaRPr>
          </a:p>
        </p:txBody>
      </p:sp>
    </p:spTree>
    <p:extLst>
      <p:ext uri="{BB962C8B-B14F-4D97-AF65-F5344CB8AC3E}">
        <p14:creationId xmlns:p14="http://schemas.microsoft.com/office/powerpoint/2010/main" val="210125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6</a:t>
            </a:fld>
            <a:endParaRPr lang="en-US" dirty="0">
              <a:solidFill>
                <a:srgbClr val="000000"/>
              </a:solidFill>
              <a:latin typeface="Garamond"/>
              <a:cs typeface="Garamond"/>
            </a:endParaRPr>
          </a:p>
        </p:txBody>
      </p:sp>
      <p:pic>
        <p:nvPicPr>
          <p:cNvPr id="2" name="Picture 1"/>
          <p:cNvPicPr>
            <a:picLocks noChangeAspect="1"/>
          </p:cNvPicPr>
          <p:nvPr/>
        </p:nvPicPr>
        <p:blipFill>
          <a:blip r:embed="rId2"/>
          <a:stretch>
            <a:fillRect/>
          </a:stretch>
        </p:blipFill>
        <p:spPr>
          <a:xfrm>
            <a:off x="1524000" y="0"/>
            <a:ext cx="9144000" cy="6858000"/>
          </a:xfrm>
          <a:prstGeom prst="rect">
            <a:avLst/>
          </a:prstGeom>
        </p:spPr>
      </p:pic>
      <p:sp>
        <p:nvSpPr>
          <p:cNvPr id="3" name="Rectangle 2"/>
          <p:cNvSpPr/>
          <p:nvPr/>
        </p:nvSpPr>
        <p:spPr>
          <a:xfrm>
            <a:off x="9158075" y="5674190"/>
            <a:ext cx="1496414" cy="1143281"/>
          </a:xfrm>
          <a:prstGeom prst="rect">
            <a:avLst/>
          </a:prstGeom>
          <a:solidFill>
            <a:srgbClr val="1E47A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259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55925" y="444493"/>
            <a:ext cx="6661019" cy="892995"/>
          </a:xfrm>
        </p:spPr>
        <p:txBody>
          <a:bodyPr>
            <a:noAutofit/>
          </a:bodyPr>
          <a:lstStyle/>
          <a:p>
            <a:r>
              <a:rPr lang="en-US" sz="3200" b="1" dirty="0">
                <a:latin typeface="Garamond"/>
                <a:cs typeface="Garamond"/>
              </a:rPr>
              <a:t>Some Facts </a:t>
            </a:r>
            <a:br>
              <a:rPr lang="en-US" sz="3200" b="1" dirty="0">
                <a:latin typeface="Garamond"/>
                <a:cs typeface="Garamond"/>
              </a:rPr>
            </a:br>
            <a:r>
              <a:rPr lang="en-US" sz="3200" b="1" dirty="0">
                <a:latin typeface="Garamond"/>
                <a:cs typeface="Garamond"/>
              </a:rPr>
              <a:t>about Air Pollution</a:t>
            </a:r>
            <a:endParaRPr lang="en-US" sz="3200" dirty="0">
              <a:latin typeface="Garamond"/>
              <a:cs typeface="Garamond"/>
            </a:endParaRPr>
          </a:p>
        </p:txBody>
      </p:sp>
      <p:sp>
        <p:nvSpPr>
          <p:cNvPr id="6" name="TextBox 5"/>
          <p:cNvSpPr txBox="1"/>
          <p:nvPr/>
        </p:nvSpPr>
        <p:spPr>
          <a:xfrm>
            <a:off x="2159048" y="1727438"/>
            <a:ext cx="7769191" cy="2870722"/>
          </a:xfrm>
          <a:prstGeom prst="rect">
            <a:avLst/>
          </a:prstGeom>
          <a:noFill/>
        </p:spPr>
        <p:txBody>
          <a:bodyPr wrap="square" rtlCol="0">
            <a:spAutoFit/>
          </a:bodyPr>
          <a:lstStyle/>
          <a:p>
            <a:pPr marL="457200" indent="-457200">
              <a:lnSpc>
                <a:spcPct val="200000"/>
              </a:lnSpc>
              <a:spcBef>
                <a:spcPts val="1200"/>
              </a:spcBef>
              <a:buFont typeface="Wingdings" charset="2"/>
              <a:buChar char="v"/>
            </a:pPr>
            <a:r>
              <a:rPr lang="en-US" sz="2800" dirty="0">
                <a:latin typeface="Garamond"/>
                <a:cs typeface="Garamond"/>
              </a:rPr>
              <a:t>Air Pollution is No. 1 environmental killer;</a:t>
            </a:r>
          </a:p>
          <a:p>
            <a:pPr marL="457200" indent="-457200">
              <a:lnSpc>
                <a:spcPct val="200000"/>
              </a:lnSpc>
              <a:spcBef>
                <a:spcPts val="1200"/>
              </a:spcBef>
              <a:buFont typeface="Wingdings" charset="2"/>
              <a:buChar char="v"/>
            </a:pPr>
            <a:r>
              <a:rPr lang="en-US" sz="2800" dirty="0">
                <a:latin typeface="Garamond"/>
                <a:cs typeface="Garamond"/>
              </a:rPr>
              <a:t>Kills more than 8 millions each year;</a:t>
            </a:r>
          </a:p>
          <a:p>
            <a:pPr marL="457200" indent="-457200">
              <a:lnSpc>
                <a:spcPct val="200000"/>
              </a:lnSpc>
              <a:spcBef>
                <a:spcPts val="1200"/>
              </a:spcBef>
              <a:buFont typeface="Wingdings" charset="2"/>
              <a:buChar char="v"/>
            </a:pPr>
            <a:r>
              <a:rPr lang="en-US" sz="2800" dirty="0">
                <a:latin typeface="Garamond"/>
                <a:cs typeface="Garamond"/>
              </a:rPr>
              <a:t>Over one third of Americans breathe unhealthy air;</a:t>
            </a:r>
          </a:p>
        </p:txBody>
      </p:sp>
      <p:sp>
        <p:nvSpPr>
          <p:cNvPr id="22" name="Slide Number Placeholder 2"/>
          <p:cNvSpPr>
            <a:spLocks noGrp="1"/>
          </p:cNvSpPr>
          <p:nvPr>
            <p:ph type="sldNum" sz="quarter" idx="11"/>
          </p:nvPr>
        </p:nvSpPr>
        <p:spPr>
          <a:xfrm>
            <a:off x="10116672" y="6475880"/>
            <a:ext cx="551328" cy="365125"/>
          </a:xfrm>
        </p:spPr>
        <p:txBody>
          <a:bodyPr/>
          <a:lstStyle/>
          <a:p>
            <a:fld id="{66CAC88C-31F3-4764-B964-B930D18D7C5C}" type="slidenum">
              <a:rPr lang="en-US" smtClean="0">
                <a:solidFill>
                  <a:srgbClr val="000000"/>
                </a:solidFill>
                <a:latin typeface="Garamond"/>
                <a:cs typeface="Garamond"/>
              </a:rPr>
              <a:t>7</a:t>
            </a:fld>
            <a:endParaRPr lang="en-US" dirty="0">
              <a:solidFill>
                <a:srgbClr val="000000"/>
              </a:solidFill>
              <a:latin typeface="Garamond"/>
              <a:cs typeface="Garamond"/>
            </a:endParaRPr>
          </a:p>
        </p:txBody>
      </p:sp>
    </p:spTree>
    <p:extLst>
      <p:ext uri="{BB962C8B-B14F-4D97-AF65-F5344CB8AC3E}">
        <p14:creationId xmlns:p14="http://schemas.microsoft.com/office/powerpoint/2010/main" val="196701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72D378-7C17-A04C-91E6-43A900321958}"/>
              </a:ext>
            </a:extLst>
          </p:cNvPr>
          <p:cNvSpPr>
            <a:spLocks noGrp="1"/>
          </p:cNvSpPr>
          <p:nvPr>
            <p:ph type="sldNum" sz="quarter" idx="12"/>
          </p:nvPr>
        </p:nvSpPr>
        <p:spPr/>
        <p:txBody>
          <a:bodyPr/>
          <a:lstStyle/>
          <a:p>
            <a:fld id="{FE2857A6-845C-A448-AF7E-35BE1DFCE970}" type="slidenum">
              <a:rPr lang="en-US" smtClean="0"/>
              <a:t>8</a:t>
            </a:fld>
            <a:endParaRPr lang="en-US"/>
          </a:p>
        </p:txBody>
      </p:sp>
      <p:pic>
        <p:nvPicPr>
          <p:cNvPr id="6" name="Picture 5">
            <a:extLst>
              <a:ext uri="{FF2B5EF4-FFF2-40B4-BE49-F238E27FC236}">
                <a16:creationId xmlns:a16="http://schemas.microsoft.com/office/drawing/2014/main" id="{F0E82597-3C2C-C843-BF66-2E2914FAAA3D}"/>
              </a:ext>
            </a:extLst>
          </p:cNvPr>
          <p:cNvPicPr>
            <a:picLocks noChangeAspect="1"/>
          </p:cNvPicPr>
          <p:nvPr/>
        </p:nvPicPr>
        <p:blipFill>
          <a:blip r:embed="rId2"/>
          <a:stretch>
            <a:fillRect/>
          </a:stretch>
        </p:blipFill>
        <p:spPr>
          <a:xfrm>
            <a:off x="982048" y="666310"/>
            <a:ext cx="6518896" cy="5705771"/>
          </a:xfrm>
          <a:prstGeom prst="rect">
            <a:avLst/>
          </a:prstGeom>
        </p:spPr>
      </p:pic>
      <p:sp>
        <p:nvSpPr>
          <p:cNvPr id="7" name="Rectangle 6">
            <a:extLst>
              <a:ext uri="{FF2B5EF4-FFF2-40B4-BE49-F238E27FC236}">
                <a16:creationId xmlns:a16="http://schemas.microsoft.com/office/drawing/2014/main" id="{46BC4983-BDD6-6848-BDED-F059D70D803B}"/>
              </a:ext>
            </a:extLst>
          </p:cNvPr>
          <p:cNvSpPr/>
          <p:nvPr/>
        </p:nvSpPr>
        <p:spPr>
          <a:xfrm>
            <a:off x="2933338" y="19980"/>
            <a:ext cx="6007927" cy="646331"/>
          </a:xfrm>
          <a:prstGeom prst="rect">
            <a:avLst/>
          </a:prstGeom>
        </p:spPr>
        <p:txBody>
          <a:bodyPr wrap="none">
            <a:spAutoFit/>
          </a:bodyPr>
          <a:lstStyle/>
          <a:p>
            <a:r>
              <a:rPr lang="en-US" sz="3600" b="1" dirty="0">
                <a:latin typeface="Garamond"/>
                <a:cs typeface="Garamond"/>
              </a:rPr>
              <a:t>Chemistry of the Atmosphere</a:t>
            </a:r>
            <a:endParaRPr lang="en-US" sz="3600" dirty="0"/>
          </a:p>
        </p:txBody>
      </p:sp>
      <p:sp>
        <p:nvSpPr>
          <p:cNvPr id="8" name="Rectangle 7">
            <a:extLst>
              <a:ext uri="{FF2B5EF4-FFF2-40B4-BE49-F238E27FC236}">
                <a16:creationId xmlns:a16="http://schemas.microsoft.com/office/drawing/2014/main" id="{B3FCAA14-2B0F-2C41-9831-9AD2F46DBA52}"/>
              </a:ext>
            </a:extLst>
          </p:cNvPr>
          <p:cNvSpPr/>
          <p:nvPr/>
        </p:nvSpPr>
        <p:spPr>
          <a:xfrm>
            <a:off x="1405380" y="6325556"/>
            <a:ext cx="3752950" cy="461665"/>
          </a:xfrm>
          <a:prstGeom prst="rect">
            <a:avLst/>
          </a:prstGeom>
        </p:spPr>
        <p:txBody>
          <a:bodyPr wrap="none">
            <a:spAutoFit/>
          </a:bodyPr>
          <a:lstStyle/>
          <a:p>
            <a:r>
              <a:rPr lang="en-US" sz="2400" dirty="0">
                <a:latin typeface="Garamond"/>
                <a:cs typeface="Garamond"/>
              </a:rPr>
              <a:t>(Picture in the public domain)</a:t>
            </a:r>
            <a:endParaRPr lang="en-US" sz="2400" dirty="0"/>
          </a:p>
        </p:txBody>
      </p:sp>
      <p:sp>
        <p:nvSpPr>
          <p:cNvPr id="9" name="TextBox 8">
            <a:extLst>
              <a:ext uri="{FF2B5EF4-FFF2-40B4-BE49-F238E27FC236}">
                <a16:creationId xmlns:a16="http://schemas.microsoft.com/office/drawing/2014/main" id="{31EBAA16-616C-2A4E-923C-5CEC1602EAAA}"/>
              </a:ext>
            </a:extLst>
          </p:cNvPr>
          <p:cNvSpPr txBox="1"/>
          <p:nvPr/>
        </p:nvSpPr>
        <p:spPr>
          <a:xfrm>
            <a:off x="7615239" y="2919031"/>
            <a:ext cx="4576762" cy="1569660"/>
          </a:xfrm>
          <a:prstGeom prst="rect">
            <a:avLst/>
          </a:prstGeom>
          <a:noFill/>
        </p:spPr>
        <p:txBody>
          <a:bodyPr wrap="square" rtlCol="0">
            <a:spAutoFit/>
          </a:bodyPr>
          <a:lstStyle/>
          <a:p>
            <a:r>
              <a:rPr lang="en-US" sz="2400" dirty="0">
                <a:latin typeface="Garamond" panose="02020404030301010803" pitchFamily="18" charset="0"/>
              </a:rPr>
              <a:t>Additional Courses at Mason:</a:t>
            </a:r>
          </a:p>
          <a:p>
            <a:r>
              <a:rPr lang="en-US" sz="2400" dirty="0">
                <a:latin typeface="Garamond" panose="02020404030301010803" pitchFamily="18" charset="0"/>
              </a:rPr>
              <a:t>  CLIM319:  Air Pollution</a:t>
            </a:r>
          </a:p>
          <a:p>
            <a:r>
              <a:rPr lang="en-US" sz="2400" dirty="0">
                <a:latin typeface="Garamond" panose="02020404030301010803" pitchFamily="18" charset="0"/>
              </a:rPr>
              <a:t>  CLIM438:  Atmospheric Chemistry</a:t>
            </a:r>
          </a:p>
          <a:p>
            <a:r>
              <a:rPr lang="en-US" sz="2400" dirty="0">
                <a:latin typeface="Garamond" panose="02020404030301010803" pitchFamily="18" charset="0"/>
              </a:rPr>
              <a:t>  CLIM769-002:  Aerosols</a:t>
            </a:r>
          </a:p>
        </p:txBody>
      </p:sp>
    </p:spTree>
    <p:extLst>
      <p:ext uri="{BB962C8B-B14F-4D97-AF65-F5344CB8AC3E}">
        <p14:creationId xmlns:p14="http://schemas.microsoft.com/office/powerpoint/2010/main" val="993391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72D378-7C17-A04C-91E6-43A900321958}"/>
              </a:ext>
            </a:extLst>
          </p:cNvPr>
          <p:cNvSpPr>
            <a:spLocks noGrp="1"/>
          </p:cNvSpPr>
          <p:nvPr>
            <p:ph type="sldNum" sz="quarter" idx="12"/>
          </p:nvPr>
        </p:nvSpPr>
        <p:spPr/>
        <p:txBody>
          <a:bodyPr/>
          <a:lstStyle/>
          <a:p>
            <a:fld id="{FE2857A6-845C-A448-AF7E-35BE1DFCE970}" type="slidenum">
              <a:rPr lang="en-US" smtClean="0"/>
              <a:t>9</a:t>
            </a:fld>
            <a:endParaRPr lang="en-US"/>
          </a:p>
        </p:txBody>
      </p:sp>
      <p:sp>
        <p:nvSpPr>
          <p:cNvPr id="7" name="Rectangle 6">
            <a:extLst>
              <a:ext uri="{FF2B5EF4-FFF2-40B4-BE49-F238E27FC236}">
                <a16:creationId xmlns:a16="http://schemas.microsoft.com/office/drawing/2014/main" id="{46BC4983-BDD6-6848-BDED-F059D70D803B}"/>
              </a:ext>
            </a:extLst>
          </p:cNvPr>
          <p:cNvSpPr/>
          <p:nvPr/>
        </p:nvSpPr>
        <p:spPr>
          <a:xfrm>
            <a:off x="3223274" y="580849"/>
            <a:ext cx="5591724" cy="646331"/>
          </a:xfrm>
          <a:prstGeom prst="rect">
            <a:avLst/>
          </a:prstGeom>
        </p:spPr>
        <p:txBody>
          <a:bodyPr wrap="none">
            <a:spAutoFit/>
          </a:bodyPr>
          <a:lstStyle/>
          <a:p>
            <a:r>
              <a:rPr lang="en-US" sz="3600" b="1" dirty="0">
                <a:latin typeface="Garamond"/>
                <a:cs typeface="Garamond"/>
              </a:rPr>
              <a:t>Simple Eulerian Box Model</a:t>
            </a:r>
            <a:endParaRPr lang="en-US" sz="3600" dirty="0"/>
          </a:p>
        </p:txBody>
      </p:sp>
      <p:grpSp>
        <p:nvGrpSpPr>
          <p:cNvPr id="15" name="Group 14">
            <a:extLst>
              <a:ext uri="{FF2B5EF4-FFF2-40B4-BE49-F238E27FC236}">
                <a16:creationId xmlns:a16="http://schemas.microsoft.com/office/drawing/2014/main" id="{8F422A01-10AE-7B46-9178-E66EC0EA8062}"/>
              </a:ext>
            </a:extLst>
          </p:cNvPr>
          <p:cNvGrpSpPr/>
          <p:nvPr/>
        </p:nvGrpSpPr>
        <p:grpSpPr>
          <a:xfrm>
            <a:off x="3186430" y="1799171"/>
            <a:ext cx="5291022" cy="3164714"/>
            <a:chOff x="3186430" y="1799171"/>
            <a:chExt cx="5291022" cy="3164714"/>
          </a:xfrm>
        </p:grpSpPr>
        <p:sp>
          <p:nvSpPr>
            <p:cNvPr id="8" name="Rectangle 7">
              <a:extLst>
                <a:ext uri="{FF2B5EF4-FFF2-40B4-BE49-F238E27FC236}">
                  <a16:creationId xmlns:a16="http://schemas.microsoft.com/office/drawing/2014/main" id="{22FC536B-1224-4E4C-B8EE-7DB30AA848C1}"/>
                </a:ext>
              </a:extLst>
            </p:cNvPr>
            <p:cNvSpPr/>
            <p:nvPr/>
          </p:nvSpPr>
          <p:spPr>
            <a:xfrm>
              <a:off x="4093573" y="1799171"/>
              <a:ext cx="4383879" cy="2143675"/>
            </a:xfrm>
            <a:prstGeom prst="rect">
              <a:avLst/>
            </a:prstGeom>
            <a:noFill/>
            <a:ln w="2222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3A026C-F09C-D948-A2C7-1F96C4CA0242}"/>
                </a:ext>
              </a:extLst>
            </p:cNvPr>
            <p:cNvSpPr/>
            <p:nvPr/>
          </p:nvSpPr>
          <p:spPr>
            <a:xfrm>
              <a:off x="3186430" y="2820210"/>
              <a:ext cx="4383879" cy="2143675"/>
            </a:xfrm>
            <a:prstGeom prst="rect">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56C5444-E917-5B46-8719-6754B9D647A1}"/>
                </a:ext>
              </a:extLst>
            </p:cNvPr>
            <p:cNvCxnSpPr/>
            <p:nvPr/>
          </p:nvCxnSpPr>
          <p:spPr>
            <a:xfrm flipH="1">
              <a:off x="3186430" y="3942846"/>
              <a:ext cx="907143" cy="102103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B48BA26-2C84-9546-9C01-675EEC7DAA07}"/>
                </a:ext>
              </a:extLst>
            </p:cNvPr>
            <p:cNvCxnSpPr/>
            <p:nvPr/>
          </p:nvCxnSpPr>
          <p:spPr>
            <a:xfrm flipH="1">
              <a:off x="7570309" y="3942846"/>
              <a:ext cx="907143" cy="102103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62AF487-39FD-9F47-87BB-5C49793DF849}"/>
                </a:ext>
              </a:extLst>
            </p:cNvPr>
            <p:cNvCxnSpPr/>
            <p:nvPr/>
          </p:nvCxnSpPr>
          <p:spPr>
            <a:xfrm flipH="1">
              <a:off x="7570309" y="1835455"/>
              <a:ext cx="907143" cy="102103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C29E0F-EE66-E048-8E6C-2A55BB500DCC}"/>
                </a:ext>
              </a:extLst>
            </p:cNvPr>
            <p:cNvCxnSpPr/>
            <p:nvPr/>
          </p:nvCxnSpPr>
          <p:spPr>
            <a:xfrm flipH="1">
              <a:off x="3198424" y="1802799"/>
              <a:ext cx="907143" cy="1021039"/>
            </a:xfrm>
            <a:prstGeom prst="line">
              <a:avLst/>
            </a:prstGeom>
            <a:ln>
              <a:solidFill>
                <a:schemeClr val="tx1"/>
              </a:solidFill>
              <a:prstDash val="solid"/>
            </a:ln>
          </p:spPr>
          <p:style>
            <a:lnRef idx="2">
              <a:schemeClr val="accent1"/>
            </a:lnRef>
            <a:fillRef idx="0">
              <a:schemeClr val="accent1"/>
            </a:fillRef>
            <a:effectRef idx="1">
              <a:schemeClr val="accent1"/>
            </a:effectRef>
            <a:fontRef idx="minor">
              <a:schemeClr val="tx1"/>
            </a:fontRef>
          </p:style>
        </p:cxnSp>
      </p:grpSp>
      <p:sp>
        <p:nvSpPr>
          <p:cNvPr id="16" name="Right Arrow 15">
            <a:extLst>
              <a:ext uri="{FF2B5EF4-FFF2-40B4-BE49-F238E27FC236}">
                <a16:creationId xmlns:a16="http://schemas.microsoft.com/office/drawing/2014/main" id="{4A55FA12-FA2D-5043-9F34-73E98E5FEB4A}"/>
              </a:ext>
            </a:extLst>
          </p:cNvPr>
          <p:cNvSpPr/>
          <p:nvPr/>
        </p:nvSpPr>
        <p:spPr>
          <a:xfrm>
            <a:off x="8077757" y="3072803"/>
            <a:ext cx="1088426" cy="31487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21197D58-4667-3343-AA59-301D736F1656}"/>
              </a:ext>
            </a:extLst>
          </p:cNvPr>
          <p:cNvSpPr/>
          <p:nvPr/>
        </p:nvSpPr>
        <p:spPr>
          <a:xfrm>
            <a:off x="2007363" y="3195365"/>
            <a:ext cx="1088426" cy="31487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A076682-5AAA-EC41-BA27-EA2F12581EF2}"/>
              </a:ext>
            </a:extLst>
          </p:cNvPr>
          <p:cNvSpPr txBox="1"/>
          <p:nvPr/>
        </p:nvSpPr>
        <p:spPr>
          <a:xfrm>
            <a:off x="1954385" y="2851153"/>
            <a:ext cx="1063317" cy="461665"/>
          </a:xfrm>
          <a:prstGeom prst="rect">
            <a:avLst/>
          </a:prstGeom>
          <a:noFill/>
        </p:spPr>
        <p:txBody>
          <a:bodyPr wrap="square" rtlCol="0">
            <a:spAutoFit/>
          </a:bodyPr>
          <a:lstStyle/>
          <a:p>
            <a:r>
              <a:rPr lang="en-US" sz="2400" b="1" dirty="0">
                <a:latin typeface="Garamond" panose="02020404030301010803" pitchFamily="18" charset="0"/>
              </a:rPr>
              <a:t>Inflow</a:t>
            </a:r>
          </a:p>
        </p:txBody>
      </p:sp>
      <p:sp>
        <p:nvSpPr>
          <p:cNvPr id="19" name="TextBox 18">
            <a:extLst>
              <a:ext uri="{FF2B5EF4-FFF2-40B4-BE49-F238E27FC236}">
                <a16:creationId xmlns:a16="http://schemas.microsoft.com/office/drawing/2014/main" id="{587615DA-DE9C-0B4E-8699-43A6521B47EB}"/>
              </a:ext>
            </a:extLst>
          </p:cNvPr>
          <p:cNvSpPr txBox="1"/>
          <p:nvPr/>
        </p:nvSpPr>
        <p:spPr>
          <a:xfrm>
            <a:off x="8011891" y="2733700"/>
            <a:ext cx="1335317" cy="461665"/>
          </a:xfrm>
          <a:prstGeom prst="rect">
            <a:avLst/>
          </a:prstGeom>
          <a:noFill/>
        </p:spPr>
        <p:txBody>
          <a:bodyPr wrap="square" rtlCol="0">
            <a:spAutoFit/>
          </a:bodyPr>
          <a:lstStyle/>
          <a:p>
            <a:r>
              <a:rPr lang="en-US" sz="2400" b="1" dirty="0">
                <a:latin typeface="Garamond" panose="02020404030301010803" pitchFamily="18" charset="0"/>
              </a:rPr>
              <a:t>Outflow</a:t>
            </a:r>
          </a:p>
        </p:txBody>
      </p:sp>
      <p:sp>
        <p:nvSpPr>
          <p:cNvPr id="20" name="Right Arrow 19">
            <a:extLst>
              <a:ext uri="{FF2B5EF4-FFF2-40B4-BE49-F238E27FC236}">
                <a16:creationId xmlns:a16="http://schemas.microsoft.com/office/drawing/2014/main" id="{1E1F5C6F-1097-D041-820A-270F77C9BB09}"/>
              </a:ext>
            </a:extLst>
          </p:cNvPr>
          <p:cNvSpPr/>
          <p:nvPr/>
        </p:nvSpPr>
        <p:spPr>
          <a:xfrm rot="16200000">
            <a:off x="4381338" y="3999794"/>
            <a:ext cx="355601" cy="90714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7C802057-F16B-6C4A-8590-472D43E86933}"/>
              </a:ext>
            </a:extLst>
          </p:cNvPr>
          <p:cNvSpPr/>
          <p:nvPr/>
        </p:nvSpPr>
        <p:spPr>
          <a:xfrm rot="5400000">
            <a:off x="6241341" y="3999795"/>
            <a:ext cx="355601" cy="90714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8B1ABB8-6E68-354A-B7F3-4EB35A344735}"/>
              </a:ext>
            </a:extLst>
          </p:cNvPr>
          <p:cNvSpPr txBox="1"/>
          <p:nvPr/>
        </p:nvSpPr>
        <p:spPr>
          <a:xfrm>
            <a:off x="3875316" y="4555807"/>
            <a:ext cx="1510264" cy="461665"/>
          </a:xfrm>
          <a:prstGeom prst="rect">
            <a:avLst/>
          </a:prstGeom>
          <a:noFill/>
        </p:spPr>
        <p:txBody>
          <a:bodyPr wrap="square" rtlCol="0">
            <a:spAutoFit/>
          </a:bodyPr>
          <a:lstStyle/>
          <a:p>
            <a:r>
              <a:rPr lang="en-US" sz="2400" b="1" dirty="0">
                <a:latin typeface="Garamond" panose="02020404030301010803" pitchFamily="18" charset="0"/>
              </a:rPr>
              <a:t>Emission</a:t>
            </a:r>
          </a:p>
        </p:txBody>
      </p:sp>
      <p:sp>
        <p:nvSpPr>
          <p:cNvPr id="23" name="TextBox 22">
            <a:extLst>
              <a:ext uri="{FF2B5EF4-FFF2-40B4-BE49-F238E27FC236}">
                <a16:creationId xmlns:a16="http://schemas.microsoft.com/office/drawing/2014/main" id="{0144019C-9E87-2743-960E-0ABEAFAA2C06}"/>
              </a:ext>
            </a:extLst>
          </p:cNvPr>
          <p:cNvSpPr txBox="1"/>
          <p:nvPr/>
        </p:nvSpPr>
        <p:spPr>
          <a:xfrm>
            <a:off x="5592333" y="4555806"/>
            <a:ext cx="1745290" cy="461665"/>
          </a:xfrm>
          <a:prstGeom prst="rect">
            <a:avLst/>
          </a:prstGeom>
          <a:noFill/>
        </p:spPr>
        <p:txBody>
          <a:bodyPr wrap="square" rtlCol="0">
            <a:spAutoFit/>
          </a:bodyPr>
          <a:lstStyle/>
          <a:p>
            <a:r>
              <a:rPr lang="en-US" sz="2400" b="1" dirty="0">
                <a:latin typeface="Garamond" panose="02020404030301010803" pitchFamily="18" charset="0"/>
              </a:rPr>
              <a:t>Deposition</a:t>
            </a:r>
          </a:p>
        </p:txBody>
      </p:sp>
      <p:sp>
        <p:nvSpPr>
          <p:cNvPr id="24" name="TextBox 23">
            <a:extLst>
              <a:ext uri="{FF2B5EF4-FFF2-40B4-BE49-F238E27FC236}">
                <a16:creationId xmlns:a16="http://schemas.microsoft.com/office/drawing/2014/main" id="{A6E51088-7862-264A-8F33-49E8ED4D3EF9}"/>
              </a:ext>
            </a:extLst>
          </p:cNvPr>
          <p:cNvSpPr txBox="1"/>
          <p:nvPr/>
        </p:nvSpPr>
        <p:spPr>
          <a:xfrm>
            <a:off x="4550679" y="2951357"/>
            <a:ext cx="2584751" cy="830997"/>
          </a:xfrm>
          <a:prstGeom prst="rect">
            <a:avLst/>
          </a:prstGeom>
          <a:noFill/>
        </p:spPr>
        <p:txBody>
          <a:bodyPr wrap="square" rtlCol="0">
            <a:spAutoFit/>
          </a:bodyPr>
          <a:lstStyle/>
          <a:p>
            <a:pPr algn="ctr"/>
            <a:r>
              <a:rPr lang="en-US" sz="2400" b="1" dirty="0">
                <a:latin typeface="Garamond" panose="02020404030301010803" pitchFamily="18" charset="0"/>
              </a:rPr>
              <a:t>Chemical Transformation</a:t>
            </a:r>
          </a:p>
        </p:txBody>
      </p:sp>
    </p:spTree>
    <p:extLst>
      <p:ext uri="{BB962C8B-B14F-4D97-AF65-F5344CB8AC3E}">
        <p14:creationId xmlns:p14="http://schemas.microsoft.com/office/powerpoint/2010/main" val="877353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32610</TotalTime>
  <Words>1869</Words>
  <Application>Microsoft Macintosh PowerPoint</Application>
  <PresentationFormat>Widescreen</PresentationFormat>
  <Paragraphs>293</Paragraphs>
  <Slides>38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Roboto</vt:lpstr>
      <vt:lpstr>Arial</vt:lpstr>
      <vt:lpstr>Calibri</vt:lpstr>
      <vt:lpstr>Garamond</vt:lpstr>
      <vt:lpstr>Times New Roman</vt:lpstr>
      <vt:lpstr>Wingdings</vt:lpstr>
      <vt:lpstr>Office Theme</vt:lpstr>
      <vt:lpstr>Regional Air Quality Modeling</vt:lpstr>
      <vt:lpstr>Outline</vt:lpstr>
      <vt:lpstr>PowerPoint Presentation</vt:lpstr>
      <vt:lpstr>Criteria Air Pollutants</vt:lpstr>
      <vt:lpstr>PM10 and PM2.5</vt:lpstr>
      <vt:lpstr>PowerPoint Presentation</vt:lpstr>
      <vt:lpstr>Some Facts  about Air Pollution</vt:lpstr>
      <vt:lpstr>PowerPoint Presentation</vt:lpstr>
      <vt:lpstr>PowerPoint Presentation</vt:lpstr>
      <vt:lpstr>PowerPoint Presentation</vt:lpstr>
      <vt:lpstr>PowerPoint Presentation</vt:lpstr>
      <vt:lpstr>PowerPoint Presentation</vt:lpstr>
      <vt:lpstr>GMU Air Quality Forecast Capability</vt:lpstr>
      <vt:lpstr>Application 1.  Impact of the Social Events on US Air Quality</vt:lpstr>
      <vt:lpstr>PowerPoint Presentation</vt:lpstr>
      <vt:lpstr>PowerPoint Presentation</vt:lpstr>
      <vt:lpstr>OMI Observed NOx Change (July)</vt:lpstr>
      <vt:lpstr>Inter-Comparison of OMI, AQS and NAQFC Model</vt:lpstr>
      <vt:lpstr>PowerPoint Presentation</vt:lpstr>
      <vt:lpstr>PowerPoint Presentation</vt:lpstr>
      <vt:lpstr>World Air Quality during COVID-19</vt:lpstr>
      <vt:lpstr>Post-COVID-19 Air Quality</vt:lpstr>
      <vt:lpstr>PowerPoint Presentation</vt:lpstr>
      <vt:lpstr>PowerPoint Presentation</vt:lpstr>
      <vt:lpstr>PowerPoint Presentation</vt:lpstr>
      <vt:lpstr>The “Dust Bowl”</vt:lpstr>
      <vt:lpstr>The “Dust Bowl”</vt:lpstr>
      <vt:lpstr>PowerPoint Presentation</vt:lpstr>
      <vt:lpstr>PowerPoint Presentation</vt:lpstr>
      <vt:lpstr>PowerPoint Presentation</vt:lpstr>
      <vt:lpstr>PowerPoint Presentation</vt:lpstr>
      <vt:lpstr>PowerPoint Presentation</vt:lpstr>
      <vt:lpstr>PowerPoint Presentation</vt:lpstr>
      <vt:lpstr>On the day Americans file tax returns, there are always some big dust storms.</vt:lpstr>
      <vt:lpstr>PowerPoint Presentation</vt:lpstr>
      <vt:lpstr>PowerPoint Presentation</vt:lpstr>
      <vt:lpstr>PowerPoint Presentation</vt:lpstr>
      <vt:lpstr>PowerPoint Presentation</vt:lpstr>
    </vt:vector>
  </TitlesOfParts>
  <Company>AQ</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Quality Forecasting: A First Scout</dc:title>
  <dc:creator>Daniel Tong</dc:creator>
  <cp:lastModifiedBy>Daniel Tong</cp:lastModifiedBy>
  <cp:revision>794</cp:revision>
  <dcterms:created xsi:type="dcterms:W3CDTF">2016-10-28T05:09:21Z</dcterms:created>
  <dcterms:modified xsi:type="dcterms:W3CDTF">2020-11-24T03:28:50Z</dcterms:modified>
</cp:coreProperties>
</file>